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321406D-2C1B-42F8-B7E0-77EF12551DC2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E04B5192-AC1D-4BED-A86E-FBC2CB7EB6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F9821-BB9A-4D02-AF60-BDD9B4378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47877-1979-461E-BD5B-3D77F8703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FBF6-EF12-41B5-8651-85B5544E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15379-774F-4202-9C2D-F4EC5148B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E78B7-EDF2-413A-9289-6EC7D1CFE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FCDE8-4B7E-4D2C-91BB-5F04D50E2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C8975-E54E-4A6E-8229-D97E39BF8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B71C3-98F2-41F8-901B-7B3E1A50E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9907-EAAD-4D41-8536-D11A897D3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88E3-F5DC-48B3-8F8E-A2171BC7E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76D4D-CE83-4BB9-8375-FEFAB4E66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F1F2945-731F-48CC-9BF0-C0767D588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886200" cy="1470025"/>
          </a:xfrm>
        </p:spPr>
        <p:txBody>
          <a:bodyPr/>
          <a:lstStyle/>
          <a:p>
            <a:pPr eaLnBrk="1" hangingPunct="1"/>
            <a:r>
              <a:rPr lang="en-US" smtClean="0"/>
              <a:t>Affable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800" dirty="0" smtClean="0"/>
              <a:t>(</a:t>
            </a:r>
            <a:r>
              <a:rPr lang="en-US" b="1" dirty="0" smtClean="0"/>
              <a:t>Adjective</a:t>
            </a:r>
            <a:r>
              <a:rPr lang="en-US" dirty="0" smtClean="0"/>
              <a:t>) courteous and pleasant, sociable, easy to speak to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dirty="0" smtClean="0"/>
              <a:t>Synonyms</a:t>
            </a:r>
            <a:r>
              <a:rPr lang="en-US" dirty="0" smtClean="0"/>
              <a:t>: genial, amicable, agreeable, cordial</a:t>
            </a:r>
            <a:endParaRPr lang="en-US" sz="3000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25" y="1179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3" name="Picture 6" descr="http://nectarfizz.files.wordpress.com/2008/02/how-elmo-work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990600" y="1676400"/>
            <a:ext cx="350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Elmo is one of the most affable characters on children’s television.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143000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ad- "to" + </a:t>
            </a:r>
            <a:r>
              <a:rPr lang="en-US" dirty="0" err="1" smtClean="0"/>
              <a:t>fari</a:t>
            </a:r>
            <a:r>
              <a:rPr lang="en-US" dirty="0" smtClean="0"/>
              <a:t> "to speak"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Insular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91440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(</a:t>
            </a:r>
            <a:r>
              <a:rPr lang="en-US" sz="2800" b="1" smtClean="0"/>
              <a:t>adjective</a:t>
            </a:r>
            <a:r>
              <a:rPr lang="en-US" sz="2800" smtClean="0"/>
              <a:t>) relating to, characteristic of, or situated on an island; narrow or isolated in outlook or experience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Synonyms</a:t>
            </a:r>
            <a:r>
              <a:rPr lang="en-US" sz="2800" smtClean="0"/>
              <a:t>: narrow-minded, parochial, provincial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Antonyms</a:t>
            </a:r>
            <a:r>
              <a:rPr lang="en-US" sz="2800" smtClean="0"/>
              <a:t>: catholic, cosmopolitan, liberal</a:t>
            </a:r>
          </a:p>
          <a:p>
            <a:pPr eaLnBrk="1" hangingPunct="1">
              <a:buFontTx/>
              <a:buNone/>
            </a:pPr>
            <a:endParaRPr lang="en-US" sz="2400" b="1" smtClean="0"/>
          </a:p>
        </p:txBody>
      </p:sp>
      <p:pic>
        <p:nvPicPr>
          <p:cNvPr id="11269" name="Picture 5" descr="http://cache.daylife.com/imageserve/0cng0UPeCK7Jr/61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631" y="1"/>
            <a:ext cx="4077369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00600" y="0"/>
            <a:ext cx="1524000" cy="3733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172200" y="358140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Kenney Chesney is an insular resident, and his island lifestyle suits him just fine. </a:t>
            </a:r>
            <a:endParaRPr lang="en-US" dirty="0"/>
          </a:p>
        </p:txBody>
      </p:sp>
      <p:pic>
        <p:nvPicPr>
          <p:cNvPr id="11271" name="Picture 7" descr="http://files.list.co.uk/images/2008/06/20/27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3143250" cy="3143250"/>
          </a:xfrm>
          <a:prstGeom prst="rect">
            <a:avLst/>
          </a:prstGeom>
          <a:noFill/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352800" y="243840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Tom Cruise’s insular views on psychiatric medicine have upset many people.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L. </a:t>
            </a:r>
            <a:r>
              <a:rPr lang="en-US" dirty="0" err="1" smtClean="0"/>
              <a:t>insula</a:t>
            </a:r>
            <a:r>
              <a:rPr lang="en-US" dirty="0" smtClean="0"/>
              <a:t> "island" </a:t>
            </a:r>
            <a:r>
              <a:rPr lang="en-US" dirty="0" smtClean="0"/>
              <a:t>(Metaphoric </a:t>
            </a:r>
            <a:r>
              <a:rPr lang="en-US" dirty="0" smtClean="0"/>
              <a:t>sense "narrow, </a:t>
            </a:r>
            <a:r>
              <a:rPr lang="en-US" dirty="0" smtClean="0"/>
              <a:t>prejudiced“)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05400"/>
            <a:ext cx="91440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(</a:t>
            </a:r>
            <a:r>
              <a:rPr lang="en-US" b="1" dirty="0" smtClean="0"/>
              <a:t>adjective</a:t>
            </a:r>
            <a:r>
              <a:rPr lang="en-US" dirty="0" smtClean="0"/>
              <a:t>) incapable of being changed or called back</a:t>
            </a:r>
            <a:endParaRPr lang="en-US" dirty="0" smtClean="0">
              <a:solidFill>
                <a:srgbClr val="BFBFBF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/>
              <a:t>Synonyms</a:t>
            </a:r>
            <a:r>
              <a:rPr lang="en-US" dirty="0" smtClean="0"/>
              <a:t>: irreversible, </a:t>
            </a:r>
            <a:r>
              <a:rPr lang="en-US" dirty="0" err="1" smtClean="0"/>
              <a:t>unrecallable</a:t>
            </a:r>
            <a:r>
              <a:rPr lang="en-US" dirty="0" smtClean="0"/>
              <a:t>, </a:t>
            </a:r>
            <a:r>
              <a:rPr lang="en-US" dirty="0" smtClean="0"/>
              <a:t>unalterable</a:t>
            </a:r>
            <a:endParaRPr lang="en-US" dirty="0" smtClean="0"/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0" y="0"/>
            <a:ext cx="441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Irrevocable</a:t>
            </a:r>
            <a:endParaRPr lang="en-US" sz="4400" dirty="0"/>
          </a:p>
        </p:txBody>
      </p:sp>
      <p:pic>
        <p:nvPicPr>
          <p:cNvPr id="12293" name="Picture 5" descr="http://woodenspears.com/wp-content/uploads/2009/05/angelina-jolies-tatt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556" y="0"/>
            <a:ext cx="2788444" cy="3717925"/>
          </a:xfrm>
          <a:prstGeom prst="rect">
            <a:avLst/>
          </a:prstGeom>
          <a:noFill/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343400" y="2514600"/>
            <a:ext cx="1981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After their divorce, Angelina Jolie had to cover the irrevocable Billy Bob tattoo with others. </a:t>
            </a:r>
            <a:endParaRPr lang="en-US" dirty="0"/>
          </a:p>
        </p:txBody>
      </p:sp>
      <p:pic>
        <p:nvPicPr>
          <p:cNvPr id="12295" name="Picture 7" descr="http://www.armymwr.com/UserFiles/image/NewsPhotos/0969-SahinThrowsRialFinale4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3228548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4038600"/>
            <a:ext cx="373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mat official’s opinion did not matter, because the chairman’s decision was irrevocable.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096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in- "not, opposite of</a:t>
            </a:r>
            <a:r>
              <a:rPr lang="en-US" dirty="0" smtClean="0"/>
              <a:t>"+ (re- </a:t>
            </a:r>
            <a:r>
              <a:rPr lang="en-US" dirty="0" smtClean="0"/>
              <a:t>"back" </a:t>
            </a:r>
            <a:r>
              <a:rPr lang="en-US" dirty="0" smtClean="0"/>
              <a:t>+ </a:t>
            </a:r>
            <a:r>
              <a:rPr lang="en-US" dirty="0" err="1" smtClean="0"/>
              <a:t>vocare</a:t>
            </a:r>
            <a:r>
              <a:rPr lang="en-US" dirty="0" smtClean="0"/>
              <a:t> "to </a:t>
            </a:r>
            <a:r>
              <a:rPr lang="en-US" dirty="0" smtClean="0"/>
              <a:t>call"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Propensity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(</a:t>
            </a:r>
            <a:r>
              <a:rPr lang="en-US" b="1" dirty="0" smtClean="0"/>
              <a:t>noun</a:t>
            </a:r>
            <a:r>
              <a:rPr lang="en-US" dirty="0" smtClean="0"/>
              <a:t>) a natural inclination or predilection toward 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Synonyms</a:t>
            </a:r>
            <a:r>
              <a:rPr lang="en-US" dirty="0" smtClean="0"/>
              <a:t>: natural bent, </a:t>
            </a:r>
            <a:r>
              <a:rPr lang="en-US" i="1" dirty="0" smtClean="0"/>
              <a:t>proclivity</a:t>
            </a:r>
            <a:r>
              <a:rPr lang="en-US" dirty="0" smtClean="0"/>
              <a:t>, </a:t>
            </a:r>
            <a:r>
              <a:rPr lang="en-US" dirty="0" smtClean="0"/>
              <a:t>penchant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0" y="2743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hildren who eat a lot of fast food have shown an alarming propensity to grow overweight, which can lead to serious diseases in later life. </a:t>
            </a:r>
            <a:endParaRPr lang="en-US" dirty="0"/>
          </a:p>
        </p:txBody>
      </p:sp>
      <p:pic>
        <p:nvPicPr>
          <p:cNvPr id="13317" name="Picture 5" descr="http://www.topnews.in/uploads/obesit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"/>
            <a:ext cx="2869712" cy="2238375"/>
          </a:xfrm>
          <a:prstGeom prst="rect">
            <a:avLst/>
          </a:prstGeom>
          <a:noFill/>
        </p:spPr>
      </p:pic>
      <p:sp>
        <p:nvSpPr>
          <p:cNvPr id="13319" name="AutoShape 7" descr="bandaid-kid.jpg bandaid-kid image by originalsmazzl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1" name="AutoShape 9" descr="bandaid-kid.jpg bandaid-kid image by originalsmazzl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3" name="Picture 11" descr="http://farm4.static.flickr.com/3517/3935997536_0b30d9e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2042922" cy="2667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472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Little kids have a propensity for falling down and getting hurt.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914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L. </a:t>
            </a:r>
            <a:r>
              <a:rPr lang="en-US" dirty="0" smtClean="0"/>
              <a:t>pro- </a:t>
            </a:r>
            <a:r>
              <a:rPr lang="en-US" dirty="0" smtClean="0"/>
              <a:t>"forward</a:t>
            </a:r>
            <a:r>
              <a:rPr lang="en-US" dirty="0" smtClean="0"/>
              <a:t>" </a:t>
            </a:r>
            <a:r>
              <a:rPr lang="en-US" dirty="0" smtClean="0"/>
              <a:t>+ </a:t>
            </a:r>
            <a:r>
              <a:rPr lang="en-US" dirty="0" err="1" smtClean="0"/>
              <a:t>pendere</a:t>
            </a:r>
            <a:r>
              <a:rPr lang="en-US" dirty="0" smtClean="0"/>
              <a:t> "hang"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Querulous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adjective</a:t>
            </a:r>
            <a:r>
              <a:rPr lang="en-US" smtClean="0"/>
              <a:t>) peevish, complaining, fretful</a:t>
            </a:r>
          </a:p>
          <a:p>
            <a:pPr eaLnBrk="1" hangingPunct="1">
              <a:buFontTx/>
              <a:buNone/>
            </a:pPr>
            <a:r>
              <a:rPr lang="en-US" b="1" smtClean="0"/>
              <a:t>Synonyms</a:t>
            </a:r>
            <a:r>
              <a:rPr lang="en-US" smtClean="0"/>
              <a:t>: petulant, touchy, cranky, irritable</a:t>
            </a:r>
          </a:p>
          <a:p>
            <a:pPr eaLnBrk="1" hangingPunct="1">
              <a:buFontTx/>
              <a:buNone/>
            </a:pPr>
            <a:r>
              <a:rPr lang="en-US" b="1" smtClean="0"/>
              <a:t>Antonyms: </a:t>
            </a:r>
            <a:r>
              <a:rPr lang="en-US" smtClean="0"/>
              <a:t>uncomplaining, stoical, serene, placid</a:t>
            </a:r>
          </a:p>
        </p:txBody>
      </p:sp>
      <p:pic>
        <p:nvPicPr>
          <p:cNvPr id="14341" name="Picture 5" descr="http://www.mochadad.com/wp-content/uploads/2009/03/b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3200400" cy="3200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0" y="220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querulous child demanded another new toy.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Remonstrate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76800"/>
            <a:ext cx="91440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(</a:t>
            </a:r>
            <a:r>
              <a:rPr lang="en-US" sz="2800" b="1" smtClean="0"/>
              <a:t>verb</a:t>
            </a:r>
            <a:r>
              <a:rPr lang="en-US" sz="2800" smtClean="0"/>
              <a:t>) to argue or plead with someone against something; protest against, object to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Synonyms</a:t>
            </a:r>
            <a:r>
              <a:rPr lang="en-US" sz="2800" smtClean="0"/>
              <a:t>: reason, against, expostulate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28600" y="1143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4800600" y="19050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She remonstrated with her mother over the use of the car on Friday night.  </a:t>
            </a:r>
            <a:endParaRPr lang="en-US" dirty="0"/>
          </a:p>
        </p:txBody>
      </p:sp>
      <p:pic>
        <p:nvPicPr>
          <p:cNvPr id="15366" name="Picture 6" descr="http://www.lovebscott.com/wp-content/uploads/2009/05/mother_daughter_argue_0527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276725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38600" cy="1143000"/>
          </a:xfrm>
        </p:spPr>
        <p:txBody>
          <a:bodyPr/>
          <a:lstStyle/>
          <a:p>
            <a:pPr eaLnBrk="1" hangingPunct="1"/>
            <a:r>
              <a:rPr lang="en-US" smtClean="0"/>
              <a:t>Repudiate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81600"/>
            <a:ext cx="91440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verb</a:t>
            </a:r>
            <a:r>
              <a:rPr lang="en-US" smtClean="0"/>
              <a:t>) to disown, reject, or deny the validity of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Synonyms</a:t>
            </a:r>
            <a:r>
              <a:rPr lang="en-US" smtClean="0"/>
              <a:t>: disavow, abjure, renounce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Antonyms</a:t>
            </a:r>
            <a:r>
              <a:rPr lang="en-US" smtClean="0"/>
              <a:t>: avow, affirm, aver, avouch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4724400" y="25146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Ever since the death of her father, Tori publicly repudiated her mother. </a:t>
            </a:r>
            <a:endParaRPr lang="en-US" dirty="0"/>
          </a:p>
        </p:txBody>
      </p:sp>
      <p:pic>
        <p:nvPicPr>
          <p:cNvPr id="16392" name="Picture 8" descr="http://blog.darrylepollack.com/wp-content/uploads/2009/05/tori-spelling-candy-spelling-feud-fight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28625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Resilient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76800"/>
            <a:ext cx="91440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(</a:t>
            </a:r>
            <a:r>
              <a:rPr lang="en-US" sz="2800" b="1" smtClean="0"/>
              <a:t>adjective</a:t>
            </a:r>
            <a:r>
              <a:rPr lang="en-US" sz="2800" smtClean="0"/>
              <a:t>) able to return to an original shape or form; able to recover quickly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Synonyms</a:t>
            </a:r>
            <a:r>
              <a:rPr lang="en-US" sz="2800" smtClean="0"/>
              <a:t>: springy, elastic, buoyant, bouncy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Antonyms</a:t>
            </a:r>
            <a:r>
              <a:rPr lang="en-US" sz="2800" smtClean="0"/>
              <a:t>: rigid, stiff, inflexible, unyielding</a:t>
            </a:r>
          </a:p>
        </p:txBody>
      </p:sp>
      <p:pic>
        <p:nvPicPr>
          <p:cNvPr id="17415" name="Picture 7" descr="http://room42.wikispaces.com/file/view/desert-animals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382931" cy="22701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29200" y="6096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Desert animals must be resilient to extreme heat and dryness in order to survive. </a:t>
            </a:r>
            <a:endParaRPr lang="en-US" dirty="0"/>
          </a:p>
        </p:txBody>
      </p:sp>
      <p:pic>
        <p:nvPicPr>
          <p:cNvPr id="17417" name="Picture 9" descr="http://www.rock-hill.k12.sc.us/teachers/ihes/mallred/images/weaving_webimages/desert-anim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2743200" cy="296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81600"/>
            <a:ext cx="91440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verb</a:t>
            </a:r>
            <a:r>
              <a:rPr lang="en-US" smtClean="0"/>
              <a:t>) to re-echo, resound; to reflect or be reflected repeatedly</a:t>
            </a:r>
          </a:p>
          <a:p>
            <a:pPr eaLnBrk="1" hangingPunct="1">
              <a:buFontTx/>
              <a:buNone/>
            </a:pPr>
            <a:r>
              <a:rPr lang="en-US" b="1" smtClean="0"/>
              <a:t>Synonyms</a:t>
            </a:r>
            <a:r>
              <a:rPr lang="en-US" smtClean="0"/>
              <a:t>: rumble, thunder, boom, echo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Reverberate</a:t>
            </a:r>
          </a:p>
        </p:txBody>
      </p:sp>
      <p:pic>
        <p:nvPicPr>
          <p:cNvPr id="18439" name="Picture 7" descr="http://img2.travelblog.org/Photos/841/2506/f/8094-Freak-rainstorm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347633" cy="32607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76800" y="11430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sound of the rain hitting the windows reverberated throughout the car.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Scurrilous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24400"/>
            <a:ext cx="91440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(</a:t>
            </a:r>
            <a:r>
              <a:rPr lang="en-US" b="1" smtClean="0"/>
              <a:t>adjective</a:t>
            </a:r>
            <a:r>
              <a:rPr lang="en-US" smtClean="0"/>
              <a:t>) coarsely abusive, vulgar or low (especially in language) foul-mouthed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Synonyms</a:t>
            </a:r>
            <a:r>
              <a:rPr lang="en-US" sz="2800" smtClean="0"/>
              <a:t>: obscene, filthy, abusive, vituperative 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Antonyms</a:t>
            </a:r>
            <a:r>
              <a:rPr lang="en-US" sz="2800" smtClean="0"/>
              <a:t>: decorous, seemly, tasteful, dignified </a:t>
            </a:r>
          </a:p>
        </p:txBody>
      </p:sp>
      <p:pic>
        <p:nvPicPr>
          <p:cNvPr id="19461" name="Picture 5" descr="http://1.bp.blogspot.com/_IB9p9X14tW4/SKMSaPIrzII/AAAAAAAAACM/L1TZPOd4wug/s400/emine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85800"/>
            <a:ext cx="3238500" cy="395097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22860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Eminem’s scurrilous lyrics usually attack his mother or his ex-wife, Kim.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Sedulous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91440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adjective</a:t>
            </a:r>
            <a:r>
              <a:rPr lang="en-US" smtClean="0"/>
              <a:t>) persistent, showing industry and determination</a:t>
            </a:r>
            <a:endParaRPr lang="en-US" sz="2000" smtClean="0"/>
          </a:p>
          <a:p>
            <a:pPr eaLnBrk="1" hangingPunct="1">
              <a:buFontTx/>
              <a:buNone/>
            </a:pPr>
            <a:r>
              <a:rPr lang="en-US" b="1" smtClean="0"/>
              <a:t>Synonyms</a:t>
            </a:r>
            <a:r>
              <a:rPr lang="en-US" smtClean="0"/>
              <a:t>: assiduous, tireless, indefatigable</a:t>
            </a:r>
          </a:p>
          <a:p>
            <a:pPr eaLnBrk="1" hangingPunct="1">
              <a:buFontTx/>
              <a:buNone/>
            </a:pPr>
            <a:r>
              <a:rPr lang="en-US" b="1" smtClean="0"/>
              <a:t>Antonyms</a:t>
            </a:r>
            <a:r>
              <a:rPr lang="en-US" smtClean="0"/>
              <a:t>: lackadaisical, listless, indolent, otiose</a:t>
            </a:r>
            <a:endParaRPr lang="en-US" sz="2800" smtClean="0"/>
          </a:p>
        </p:txBody>
      </p:sp>
      <p:pic>
        <p:nvPicPr>
          <p:cNvPr id="20485" name="Picture 5" descr="http://1.bp.blogspot.com/_fw7iF68JR8k/RostIZ7iz0I/AAAAAAAAEQ0/wepm9Na8g_g/s320/RUD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3124200" cy="350746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24400" y="20574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His sedulous work ethic got him a spot on the football team.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Aggrandize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91440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(</a:t>
            </a:r>
            <a:r>
              <a:rPr lang="en-US" b="1" dirty="0" smtClean="0"/>
              <a:t>verb</a:t>
            </a:r>
            <a:r>
              <a:rPr lang="en-US" dirty="0" smtClean="0"/>
              <a:t>) to increase in greatness, power, or wealth; to build up or intensify; to make appear greater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Synonyms</a:t>
            </a:r>
            <a:r>
              <a:rPr lang="en-US" dirty="0" smtClean="0"/>
              <a:t>: augment, amplify, enhance, exalt</a:t>
            </a:r>
          </a:p>
        </p:txBody>
      </p:sp>
      <p:pic>
        <p:nvPicPr>
          <p:cNvPr id="3076" name="Picture 5" descr="http://365pwords.files.wordpress.com/2009/01/monopo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0"/>
            <a:ext cx="4381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990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L. ad "to" + </a:t>
            </a:r>
            <a:r>
              <a:rPr lang="en-US" dirty="0" err="1" smtClean="0"/>
              <a:t>grandire</a:t>
            </a:r>
            <a:r>
              <a:rPr lang="en-US" dirty="0" smtClean="0"/>
              <a:t> "to make great,"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Sleazy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91440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Adjective</a:t>
            </a:r>
            <a:r>
              <a:rPr lang="en-US" smtClean="0"/>
              <a:t>) thin or flimsy in texture; cheap; shoddy or inferior in quality or character; ethically low, mean or disreputable</a:t>
            </a:r>
          </a:p>
          <a:p>
            <a:pPr eaLnBrk="1" hangingPunct="1">
              <a:buFontTx/>
              <a:buNone/>
            </a:pPr>
            <a:r>
              <a:rPr lang="en-US" b="1" smtClean="0"/>
              <a:t>Synonyms</a:t>
            </a:r>
            <a:r>
              <a:rPr lang="en-US" smtClean="0"/>
              <a:t>: inferior, cheesy, tawdry, tatty</a:t>
            </a:r>
          </a:p>
          <a:p>
            <a:pPr eaLnBrk="1" hangingPunct="1">
              <a:buFontTx/>
              <a:buNone/>
            </a:pPr>
            <a:r>
              <a:rPr lang="en-US" b="1" smtClean="0"/>
              <a:t>Antonyms</a:t>
            </a:r>
            <a:r>
              <a:rPr lang="en-US" smtClean="0"/>
              <a:t>: superior, first-rate, quality, sturdy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Roxie is a chorus girl who has murdered her lover but manages to get acquitted with the help of sleazy lawyer Billy Flynn. </a:t>
            </a:r>
            <a:endParaRPr lang="en-US" dirty="0"/>
          </a:p>
        </p:txBody>
      </p:sp>
      <p:pic>
        <p:nvPicPr>
          <p:cNvPr id="21509" name="Picture 5" descr="http://assets.sheetmusicplus.com/product/Look-Inside/covers/4896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14400"/>
            <a:ext cx="2343150" cy="3124200"/>
          </a:xfrm>
          <a:prstGeom prst="rect">
            <a:avLst/>
          </a:prstGeom>
          <a:noFill/>
        </p:spPr>
      </p:pic>
      <p:pic>
        <p:nvPicPr>
          <p:cNvPr id="21511" name="Picture 7" descr="http://fashion.mirror.co.uk/css/court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1464007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828800" y="20574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Courtney Love’s choice in clothing often looks rather sleazy.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Amorphous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05400"/>
            <a:ext cx="9144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(adjective) </a:t>
            </a:r>
            <a:r>
              <a:rPr lang="en-US" sz="2800" dirty="0" smtClean="0"/>
              <a:t>shapeless, without definite form; of no particular type or character; without organization, unity, or cohesion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/>
              <a:t>Synonyms</a:t>
            </a:r>
            <a:r>
              <a:rPr lang="en-US" sz="2800" dirty="0" smtClean="0"/>
              <a:t>: formless, unstructured, nebulous, inchoate</a:t>
            </a:r>
          </a:p>
        </p:txBody>
      </p:sp>
      <p:pic>
        <p:nvPicPr>
          <p:cNvPr id="4100" name="Picture 5" descr="http://www.daviddarling.info/images/mercury_me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3581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5562600" y="3048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Mercury is an amorphous liquid metal that does not have a definite shape.</a:t>
            </a:r>
          </a:p>
        </p:txBody>
      </p:sp>
      <p:pic>
        <p:nvPicPr>
          <p:cNvPr id="4102" name="Picture 7" descr="http://touroncell.com/cart/images/chicago-bean-6927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46624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457200" y="4495800"/>
            <a:ext cx="769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Some people have a hard time understanding the amorphous shape of this sculpture and prefer to call it the Chicago bean.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990600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a- "without" + </a:t>
            </a:r>
            <a:r>
              <a:rPr lang="en-US" dirty="0" err="1" smtClean="0"/>
              <a:t>morphe</a:t>
            </a:r>
            <a:r>
              <a:rPr lang="en-US" dirty="0" smtClean="0"/>
              <a:t> "form"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smtClean="0"/>
              <a:t>Aura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/>
              <a:t>(</a:t>
            </a:r>
            <a:r>
              <a:rPr lang="en-US" sz="3600" b="1" smtClean="0"/>
              <a:t>Noun</a:t>
            </a:r>
            <a:r>
              <a:rPr lang="en-US" sz="3600" smtClean="0"/>
              <a:t>) that which surrounds (as an atmosphere); a distinctive air or personal quality</a:t>
            </a:r>
          </a:p>
          <a:p>
            <a:pPr eaLnBrk="1" hangingPunct="1">
              <a:buFontTx/>
              <a:buNone/>
            </a:pPr>
            <a:r>
              <a:rPr lang="en-US" sz="3600" b="1" smtClean="0"/>
              <a:t>Synonyms</a:t>
            </a:r>
            <a:r>
              <a:rPr lang="en-US" sz="3600" smtClean="0"/>
              <a:t>: ambience, atmosphere</a:t>
            </a:r>
          </a:p>
        </p:txBody>
      </p:sp>
      <p:pic>
        <p:nvPicPr>
          <p:cNvPr id="5124" name="Picture 5" descr="http://farm1.static.flickr.com/70/216744840_18ef61b0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4191000" y="3657600"/>
            <a:ext cx="472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Byzantine art often gives angels an aura, as if they radiated light.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914400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Gk. aura "breath, breeze,"</a:t>
            </a:r>
            <a:endParaRPr lang="en-US" dirty="0"/>
          </a:p>
        </p:txBody>
      </p:sp>
      <p:pic>
        <p:nvPicPr>
          <p:cNvPr id="17410" name="Picture 2" descr="http://t2.gstatic.com/images?q=tbn:ANd9GcRr7oujFaCOvhB0FUNsmbeJd9gOklR1xei_Aldc2uTCnxNf63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1647825" cy="1638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3124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Charles Manson has an aura of insanity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Contraband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smtClean="0"/>
              <a:t>(noun) </a:t>
            </a:r>
            <a:r>
              <a:rPr lang="en-US" sz="3600" smtClean="0"/>
              <a:t>illegal traffic, smuggled goods (adjective) illegal, prohibited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smtClean="0"/>
              <a:t>Synonyms</a:t>
            </a:r>
            <a:r>
              <a:rPr lang="en-US" sz="3600" smtClean="0"/>
              <a:t>: illicit, bootleg, unlawful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smtClean="0"/>
              <a:t>Antonyms</a:t>
            </a:r>
            <a:r>
              <a:rPr lang="en-US" sz="3600" smtClean="0"/>
              <a:t>: legal, lawful, licit</a:t>
            </a:r>
          </a:p>
        </p:txBody>
      </p:sp>
      <p:pic>
        <p:nvPicPr>
          <p:cNvPr id="6148" name="Picture 5" descr="http://www.themercury.com.au/images/uploadedfiles/editorial/pictures/2009/03/12/Sto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096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28600" y="3048000"/>
            <a:ext cx="266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Officer McKenzie poses with numerous items of contraband at an airport security port.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4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L. contra "against" + L. </a:t>
            </a:r>
            <a:r>
              <a:rPr lang="en-US" dirty="0" err="1" smtClean="0"/>
              <a:t>bannum</a:t>
            </a:r>
            <a:r>
              <a:rPr lang="en-US" dirty="0" smtClean="0"/>
              <a:t>, "a command"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Erudite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81600"/>
            <a:ext cx="91440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adjective</a:t>
            </a:r>
            <a:r>
              <a:rPr lang="en-US" smtClean="0"/>
              <a:t>) scholarly, learned, bookish, pedantic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Synonyms</a:t>
            </a:r>
            <a:r>
              <a:rPr lang="en-US" smtClean="0"/>
              <a:t>: profoundly educated, well-read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Antonyms: </a:t>
            </a:r>
            <a:r>
              <a:rPr lang="en-US" smtClean="0"/>
              <a:t>ignorant, uneducated, illiterate</a:t>
            </a:r>
            <a:endParaRPr lang="en-US" sz="2400" smtClean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6324600" y="3352800"/>
            <a:ext cx="220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Sometimes being erudite means you know too much for your own good.</a:t>
            </a:r>
          </a:p>
        </p:txBody>
      </p:sp>
      <p:pic>
        <p:nvPicPr>
          <p:cNvPr id="7174" name="Picture 7" descr="http://www.bournemouth.ac.uk/current_students/graduating_students/images/p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2667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2971800" y="34290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Erudite people like Dr. Schmidt get to wear gowns like this one.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3820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ex- "out"+ </a:t>
            </a:r>
            <a:r>
              <a:rPr lang="en-US" dirty="0" err="1" smtClean="0"/>
              <a:t>rudis</a:t>
            </a:r>
            <a:r>
              <a:rPr lang="en-US" dirty="0" smtClean="0"/>
              <a:t> "unskilled, rough, unlearned"</a:t>
            </a:r>
            <a:endParaRPr lang="en-US" dirty="0"/>
          </a:p>
        </p:txBody>
      </p:sp>
      <p:pic>
        <p:nvPicPr>
          <p:cNvPr id="15362" name="Picture 2" descr="http://t2.gstatic.com/images?q=tbn:ANd9GcTpoGvkXUqZn10SLVQyTfAk-vcWYB9SfSnfn5HBHUKo9CaPHm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0"/>
            <a:ext cx="3352800" cy="333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9144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(</a:t>
            </a:r>
            <a:r>
              <a:rPr lang="en-US" b="1" dirty="0" smtClean="0"/>
              <a:t>adjective</a:t>
            </a:r>
            <a:r>
              <a:rPr lang="en-US" dirty="0" smtClean="0"/>
              <a:t>) thin, light, delicate, insubstantial (</a:t>
            </a:r>
            <a:r>
              <a:rPr lang="en-US" b="1" dirty="0" smtClean="0"/>
              <a:t>noun</a:t>
            </a:r>
            <a:r>
              <a:rPr lang="en-US" dirty="0" smtClean="0"/>
              <a:t>) a very thin, light cloth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Synonyms</a:t>
            </a:r>
            <a:r>
              <a:rPr lang="en-US" dirty="0" smtClean="0"/>
              <a:t>: filmy, diaphanous, sheer, airy, feathery, gauzy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Antonyms</a:t>
            </a:r>
            <a:r>
              <a:rPr lang="en-US" dirty="0" smtClean="0"/>
              <a:t>: thick, dense, solid, massive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Gossamer</a:t>
            </a:r>
          </a:p>
        </p:txBody>
      </p:sp>
      <p:pic>
        <p:nvPicPr>
          <p:cNvPr id="8197" name="Picture 5" descr="http://www.wildchicken.com/nature/garden/seeds_cob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"/>
            <a:ext cx="2857500" cy="2943225"/>
          </a:xfrm>
          <a:prstGeom prst="rect">
            <a:avLst/>
          </a:prstGeom>
          <a:noFill/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048000" y="1371600"/>
            <a:ext cx="274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The gossamer cobweb</a:t>
            </a:r>
          </a:p>
          <a:p>
            <a:r>
              <a:rPr lang="en-US" dirty="0"/>
              <a:t>c</a:t>
            </a:r>
            <a:r>
              <a:rPr lang="en-US" dirty="0" smtClean="0"/>
              <a:t>aught the seeds as they flew by. </a:t>
            </a:r>
            <a:endParaRPr lang="en-US" dirty="0"/>
          </a:p>
        </p:txBody>
      </p:sp>
      <p:pic>
        <p:nvPicPr>
          <p:cNvPr id="8199" name="Picture 7" descr="http://www.selvedge-drygoods.org/images/cmsUploads/products/car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2286000" cy="2286000"/>
          </a:xfrm>
          <a:prstGeom prst="rect">
            <a:avLst/>
          </a:prstGeom>
          <a:noFill/>
        </p:spPr>
      </p:pic>
      <p:sp>
        <p:nvSpPr>
          <p:cNvPr id="14338" name="AutoShape 2" descr="data:image/jpeg;base64,/9j/4AAQSkZJRgABAQAAAQABAAD/2wCEAAkGBhISERUUExQVFRUUFxcWFhcYFxUUFBcXFBQVFBUXFhQYGyYeFxkjGRgVHy8gIycpLCwsFx4xNTAqNSYrLCkBCQoKDgwOGA8PGikgHB0pLCkpKSwpKSkpKSk1KikpKSkpKSkpLCkpKikpKjUpKiksLCwpKSk1LTEsKSopLi0sNP/AABEIAMMBAwMBIgACEQEDEQH/xAAbAAABBQEBAAAAAAAAAAAAAAADAAECBAUGB//EAEoQAAEDAgIGBgcEBwUHBQAAAAEAAhEDIQQxBRJBUWGRBiJxgaGxBxMyQsHR8BVSkuEUI1RygrLSM2KiwvEkJTRTVWODFkNEc5P/xAAYAQADAQEAAAAAAAAAAAAAAAAAAQIDBP/EACsRAAICAAUDAgYDAQAAAAAAAAABAhEDEiExQQQyUWGhEyJxkdHwFIGxwf/aAAwDAQACEQMRAD8A2fSN0oxFDHGmyrVbT9XScRTdqkaxfrEbJsMwVmt0lpGo4ihiq1Q7RrargNh1STIO9pPdMInpPePtLV2mjT83x8UPokf15g7S2P4TPiAsn3UdcUlCyFTG6Ub/AGlfEsA2kvaD3kKDOlGLF/0qqWxnrkld4yq5uRPw5J9Wm726VJ3axs95hVk9TP4i5R53X6Y4wsJbiaojbrm99n1tVJvTHHftVb8ZXpp6PYFwh2HYJ3Agb/dIQj0E0ecqYH/kqNPi5ZTwpvZm+Hj4a3j/AIcTh+lOMIviav4yrLOk+L/aKv4yuxHo+wsWa/ueT80I+j+gMjUH8Tf6VzPp8bh+50Lqen8eyOW/9SYv9oq/iKiekmM/aKv4yupPQWn99/Nv9KGeg1P77/8AD/Ss/gdR59y/5HTePY5k9JcZ+0VfxFCd0pxn7RV/GV1f/oalte//AA/0obugFE+/U5t/pTWBj+fcH1HTePY5Q9K8Z+01fxlUcb0zxzRbE1vxld030fYfa6of4mjyajDoFg9tLW/ec93hIC0j0+Ny/ch9T062j7I8swnTjSBffF14t754rqdE6Z0jVB1KuIf1bHWJE6zfeyyldrg+iWDpmWYeiDv1Gk8yFq+oAG7dsXVHCkt2c0+og+2Jx+jtD6SfJr42tTBEBrKkvBmZLvZHZeROSM/o5jfd0nif4hPk4Lq/Vp/VrbIqOZ4ju9PsccdAaS/6lV5O+D1L7B0l/wBRq8nf1rsNRPqpfDQ/iv0+yOPGgdJf9Qq8n/1LqNDtr06LG1arqjxOs+95cSM+EDuVhTBTUEiZTcifrn/eKXrX/eKaU8p5SB/Wv+8UvXP+8UxTIoRi9I8LjKup6iuaUa2v1nDWnVjIHKDzWONC6U/bo/jqH/KurrnK8efJVqlYDLx+SWRM0WI0q/4YLdD6Qi+PI76nhYLmMX0yr0nuYMRXqFri3WLi1sgxIaLxO89y7uvXgFx90Fx7GguPgF4y6rLgdpM95M81liJR2OnB+e8x0x6UY2TOJq8OuVJvSrGH/wCRV/EVkesudsp2VAsbZ05I+DaZ0mxkf8RW/GkstlRoCSdsnKvBp+lan/vMOGfqae+wBf5yh9HNSnXpOb7z2hwv7/V+JVr0nYjU0pMSDQpg83rI0Zj6esCBHXaRwh0q26kZQVwPSk7WwiPbBPAkKIauk4h2ojFAKTUgQVv1CNTrkHM5Hac4sgNTwkUg7MQ77x5z5pziTvP+H5IACdIpJE3Ys7/BvyUDjDHH+HLkoOCGQhMGkTOLd9QoOxj9/IAKJCg4JioRxDzm48yiUz5O/lCC0KTHQWdrp81RJUONc3VuborNLPGcHtgHuIsVRxo1XAbAQ08L2KCxxBg/X5ICjcp6ZBzBH1uVlukGHaR9cFgDnw+SI2dn5oDKbwxTfvDnHwR2PBGxYNN618P7LUE0XGCeKNrW4QlQIDc+KQEAneL8CfggQRokZiFWrAjsOSslsjWAsP8AFGfcp4unLDwukBiYypkqjnKxjcx3qpPgqQyjp6rq4asd1Nw73N1fMryP3h2r1Dpc6MFV4ho51WLy8HrD6v2Lmxtzu6ZfKzUJt2R5Jghscp7FgdQVpEJITQYzSV0I6b0o1QNJAGL0WCd13fXcsilTp0zOr1TB2Rl52Wr6UWtOkwHCZosH86yqWjKjhGtIFhugz9Sqluc+H2I9Qq5nn8fioAJ25Cc4E9sXSldRwsUqQUYThABWqQUGqQUlImEoUQUtZSWhnIZUiVEoBjFDIU1FypEgwmebs7T4hOE1TNvb/mcExFHSI/WfvRzH0FWZftHlOSuaRbIB3OKqVLO1h9b0wRNiO1CARGJDDsWxhR1R2LJYtfDeyOwIIZfpYVpAKm7Btg52ClQd1RY+HzU3v6pzyOw7kCIDAjeVGvhCGk6x7Poqy2q3ePJNiXjUNxkkBz2OzCpuyVzHZhVDmqGc905fGEj71Rg5ax82rzb3gvRenR/2YcajfBjz8V5y7PxXNjdx39P2F5jxfuRKY8lVY8qzTcsToLDW2ylJMK0JKhWb3pQYPtJ1iT6mnEdr4WPonFkXJgx2jK0rX9Kr3HSOozM0qR45vCydHNYaZ1+q4DbAvn9Zpz7jDDXyI9QmQDvAPNoKeEPBVQabDsNOmR+Bp8iigrrRwMZJqYlIFAIKCkCogpSkUTlKVEFSDJSZaLej25oWPbDu0fknp6zck862d4Uc2N7FRQcrb6QKqVLWVp2Z2QjNDqnLgAf8R+anNkGu7+UeJBVCIYkS13Ag+H5KnF3DiY5q77xH3m+So1faPafNMESpnYjsQT9fFGYkUWGLYw3sjs+CxmLYwvsjsQQzXo+yOxEf7J7D5IFGmIHzKI9ljc5b580CDtQsUwapsPoqQad/MfJDxWtqmY8d6QGBjs+5UyreON+74qm4qhnJ+kSvFKkN73u/C2P8yy9E4Wk6lS1y6XOg3EBokWB4jOPyL6Rqk1aTfu0ie97nfBoWfg9ItH6PT1oADjUgxm4aoO7ae9ceM3bo60qhEraZptbWLW5CYyvBIkwACq7HWU9LPBrkjK8dhc6EAO8FDOjD7S0HdiSDq9qSdlnVek2kHaUtZwo0o/E8LPw+GkHXIk3kQMwPJa3pIOrpMECSaVPLOBr/AFyVLRtAuu45ydsjhHeVct2c+H2I7vAUwKVID/lMA/8AzAUoSoCGUxuYzwaE83K6lscT3E4pmlRcEwTEFBTyhX3J21FJSZYYFapEBVWOU9dZy1N46Bq9W31KFTdOXioPfZNSdcISpEzdsLUeQLwqTyreLzCqObxWiMSRpgtKBjaQGVoYPBoKux1e9U9JG8f3f8iL1CiqH9Zh4EeCBiG9dw+vr5pGpZh3FEqiHeHK3yRJ0rHFWwbDIRqZVXIkfXFEa7ioz+heUusK2cMeqOxYDahWhQ0lES3xTU0yXBnR0nGBYZb/AMlN77Gx8Pms6hp2nAB1h3T5K19pUnCzx3228VVoimXPXDs7QQh4uoCwwRs80VlQHIg9hlBxwGoe7zQI57Hnrd3xKpuKtY49bu+JVUXIHH4qhnA+kdw/SmjdSaDzd+a5WjpFzHTqiRYEWdERn2WyXoHSrofiMRUfWZqRqtDWE9d8NJOrsBnYTeVzHR/oXXxbXPYWNbJALyRrFueqADIm05SDuXHNNyZ3QlDIrexlB+tBuIAEdhd8wjt2+ShiMO6m91NwhzHFrhYwWmDcWPanYFBvGq0DhOhkcUkDO09I9M/aYcDB9SyRwBeVW0edWkdUtcczME+V4Vn0iNP2pJBg0GNB73k+CqYLDhpMNMRB7t0bFpLuMIdiO2pv6rP3GfyNKcvTAdRv7rf5GpnrqOFicbKMp6gsoSgRZpmyjWTUylWyQBIVEtdQY07jyTl3CEqLzExUI4pevKFrJpQkS2yZeSm1TuKdrk4emIg6udbgPzVbSLzr+HIBWqLome1C0jRl5sRecjtDsktgsys2DgVbqCR2x4iPgijBtNMD2XG8nhe4ncVaoaOaWxJNtmXd4rPOpquTRLLqZOsNqm1oWi7Qwix5j5ILtDuGQB7D81NFZrANarTHM2tPcUA4Rw2OVhmod4RqIsNw9E5VHN/ebI5hT+yrdV7HdhvySbgGu9mq3sNk1TRdRomARvBBRXoF+onaLrN9090HyQ3Ymo2xLhwJPkVI1KtPa9vMIGIrl0ucZJ2oAfFVpI7AhU33PAHyIHio4k9aBuCFTdnxLW+Jd8F0oxMZ+mm1Me6idaaZcyJmm+mGX6s2drEdoBm1l01bSIY1jwIY3MkgBoNj3DPu2LyHFYo/ajnZ/wC1Ezw9dq+Vl3PpJAp6Ndve+mzm4uPg08ysI8s2xIJZa5OB6RaTZX0hXqUoNNxBBaSWuIY0FwJO0ykMln4OlDRx8dh8Vb9ZZYS1dndBZVRZidqSCUlNFnoPpGvjrZtZTI4+2FQ0Y4NAM2vOyZBV70iu/wBvdfKlTP8APBWHhqrRSAPVMZ3vx4rSW5zw7EejAg06ezqjb/dsmA7DbeM78UCl/Z0/3G+QTArqRxMJUjbub27JUbcNuRtlbxUKmShKALIPWEHd2cUqjjBmDYbZ94bdqrkotGg5xiY7UBRbpkQO/byRA4W7vJEp6OAi5PZAR24Zo2DzSFZmOpybDPZxn5IrcE64iAT8BfmtNqUIsCiNFybkZjLcis0ewDKe0/BWoTQgQFtMNEAAIGPDHAhwtbLPMfNW4umexIDm8JQe9oaWhrQXdd0CxkWE7bcFt4ak1rQBEAAef13qFbAaxnPgSY5KNLBPBu5sCNVobAEcTJPNFAW2gZdvapUwhMoEbfElFARQDOYovoNOYB/NESRQFZ2jqewR5eagcEROq4jvPdlxVtQdVAzKMqDMyAxVZu3WE7YOwRu2ys7F1NbWJDQYm1r2BtsV5+J3LEx2JJe4HKB5KZIqMiWJN7HLO8ZRCFSIDW5bXZ3kCMt1yq+LcZdA2Ad5P5IfrOtG5oHNzR5FbIk5PQWlAzEVmeroa7qtYsc5o13xXMjXkG0GBOzgur0xp+k/Cn9Jo0XMa7ra5DqYdYNMGSTJi3MLynAVSdIN44kjnWINu9dl6VGBmApNFteu2eOrTqEfBYRe5riQ1Xqchi8YKhDmspUm3Pq6bpa2XkANkmSRcgG0pmOsqGEZYK/THwWDZ3wVKg5emTSkqKO+9JWJA0gWwZNGn/nt58llYKPVukTnsttstD0ngjSWsNlGn4F8FUcAIbyNr96ctznw+xHemwaP7sckOVKucuw+ZQ3uXScYnOQzWCeoUHamINTryQjsrFrpHYqjGxE2vtRapv3DsWc90aR1Rq0dJg5iOIV2limnIg8Nq5plUgXHJGZXB2/UKdUGVM6UEJwFh08W9uR+IVqlpLeOSFIlwZpJIFPGNO3nZHlWmS1QwTFSAUSmIiAkUioPxDRtQImmVZ+N3BAfiHHbyQBefVAzKC7F7gqLqgGaqVtJgZXRaQU2aVSuTmfgqlTHtG0HsusqpinPzKTWqXPwPJ5D19IuIMWy+apVXHW3/wCiI8dXtPkFnmu71j9zRAG862qEqb3KVBjV1nTxJ5dVviSUfBt1hJd1S4Z7IM/JVmPa09aZMgN22kAndt43UDXaWnrBsAgWIALmyPGCugzPO9DaKqjHUnFst9eHawgj+0mTGS6n0umMLhR/3XeFP81DoMyjTB9fUa6u17m6riAG6ri0FsxJMEzfPYu009o/D4ihFbVDGmQ86oDTa4LrZWvZc8YumbTxE5J+DxbDER9bEZ9UbLLYw9HBPLmOIY5rnNDmktY6HEBwmWwQJ71ad0Ma4TSqtI4i34mk+S5mdscSLRz4rcUlru6HV5tq/iHxSSs0zLydH6WcRGkY1oiiy3aXxbaub0XinOl5JgQDE2zz4LW9MzR9p/8AhpedRcdRruDXAOIG2Dn2raS1OSGJUao9uqPkDsP8xTPba9u3Pflmk+C0ajhcTnBMkkZxIvsQSw5EEGNtsj+a6TmsfWHb4BJ1U7LdlvJRFM7E7wBmQO/4BAiDVKq+OXxUXVQDa/l8yg4mrrNI7PrwCiStotOkHZiWm03+tqO5oJKzKTPrtUqDyBIPyQ4eB5/JeFMj2XdxuptxDh7Te8KszGRmOStUsQ05FQ0+UUmuAtPENORRf0lzciR9blWdh2uzHeLIQokGA4ntUOuGVrybVLSR6usJmBuzTu0u2M7mwnjxWcapD2CPeaPFUcS4AsOzXCdtNJkuKabNmtVJ2qCzsVpOGgtvmJOWw7+Ko/aDn7eS1ckjFRbNmri2t28rqjW0mT7KpsbYzshRxOJYz2iBPPkocm9isqQSo8m5Kg5wFzYcVmYjTf3R3n4BVqVRzydYmR9W3JrDb3BzS2Nj9JGz6sUUEmOfyWWw2ndDs+0FaTeoJdOwBu3nsC1UUjNtsstmN0ZnYPqFlGrDzqiTrwXG0e0ZA2RJufBan6VvyGQGXJYmLrsY1z6h1Wz/ABOcTrQ0Tc/DOAqYiWKadYP9kZhzi1u2ZMm15WTpPpDTph3qiH1HXDhPq2HYb+2RNoAGWeSx9JYk136+rAgBoHWhoJgE5k3JJ3kqm+lw+BCly8FUUKczczJvnJ4k71axDjqgGQOYUWmDEfDyCfEBpEeR+CzKZVGH3EeIRaesy4c5vET5i6ixp2eKLTdO3l+amhl5mnsSBArnwPiRKdVRRP1CdGUdnUemRw+0oP8AyafnUXFMpzl4rvPS8ydIG0zRp+b9q42hTabXt3fDyUvcuOx6q39TSpMf+sc1ga5zZDZa1oME3IMT3qbdJvFgABEge1bv+C4rRWnatMapiowQNV0yBsh3tCOXBdJo3S9KuYbLHZgOIIOyGumSeELZSTM2qLrnB5uS0ztJLeez6ulWokCYtlIu3mFJ1OPabHHYlTkHqmJzjI9u/vTEDa0p3i55/FH9cD7Qji0Ac25HuhKphHEazOsMpbNv3hmNvJAAaYhs7z+XzTBkNARCMhuE/FL65oACUwyU3NumAVCGGKe0WM8DdWsFpCXHWERN8xZUKxsd8KzRbDOJgfE/BS4plKTRoevBc0ggxf4qhjz1e8fJZuI/tAci1ruB9hyu6TdDCdxnkZXPKFNGsZWmSpiWFvLy+SzftOnTMEyRsFz+XeoaNxD61RzS4MY0Oc8/daIM7yZIEcVRxGjKAdrsqvs8BzHNa15DiRrU4cQ6IuDChyhGWWV36Jv6GebwWqul3u1g3qi18zmqVUEwTxnsgEeIWtT0Fqa7nuim0tc1w/8AcDg40w2d8gndBUcVo7VgC80mOJMADX6xk7BmFrh9RhSeWP7yZtPkzm0LkfXYrVDCkEOkNG0m05gwMyr2DwdMuMkmzjrASBqsc86rT7RsPagXFk+IwjXUzUa6o6XhrtdoBuJGqQSPd7pRPqsOE8kt9ONNdvuCi2rAU6uqf1YyvJgm0TAyaM95R8RWL3d5cdtyf9FdraA1Ksa5FMAkutkzWLrbSNUmy5vTmmXsqPpUep6t72l1i92qS21uqLbJPFLC6vCxaUXur/r94DKzS0hjKdIE1D1vuNu87bj3RxPIrjdI6QNd8usBZjbw0cJzO0nae6OgxPRiMRRp65cyuWgvjrNeWhzmmcyA5p4ghUKGj6Ao06lZ9UGo6oAGMpvA9WWSTruH3gsf5uHNJxt3tSfr+GWoUZlJkbO8W8E1UTt5j4hbh6P06evUqVXepApuY5jQX1PXa2oNRxAaRqum9tVQr6JotfD6j3Nc2m+kKdLWrVG1ATOqSGt1YIN5kWSXW4T2t/0/TT666jyswG0b/RUMRSB2DyWjpjAijWdT1iQ0NN2w6HNDgHN91wmCNhCqObxB4LphNTipR2YmqKYEi4EfW1EazeOwixUifrZ+Sk2nO36+uCYEPVDikjeqO/xHxKSLA6v0tH/eB/8App+b1x1ClMX5fJdz6U2g4+Db9VTg971x7sJcXHAhZvc1jsH2XuN4vzCTqZ1eqQfr7qEHOabGd8o7nh23VPd5oAvaK6V1qMNeC9m7NwB3HMdlxwC63B6Rw9a1N8OIJ1YLXWEnqxGW4nJcEWub7QDuI+KnSbeWEtOzMEdhGXcrU6JcUz0F9MjMSN4RaFWKbwDdzmicjYOK5jRXS2rTMV2ioAI2A5563vHZddBhtM4fEWDgw7A+KdznBnVJy2zZaKSZDTQ5xTrBwD9858xfxRGim6wJadxuPxD5d6L9nEiWkEDaDrDmJVd9FwzGRmQmIT6DhstsOYPYRYqL2WujUKh2OjhsNt23vTueDZ7SMvZt3xEeSAKTaU2VivExsCsMw3vNIcOFnDtb8RKAWyfrzTEY9Zp1if3u+abla0g4OpmDsU61KSTsAPlHxQSydk7d5USVtFp0mUNEvDS7XB1KjDTdHtCYIcBvBaD3KxicJQ1S1pdUqOI1DqOYG3k2mXE8s1IYRrQNYmb9UQXd590du/JSr4gg6jeqPeiTbO7sz2WHC6zeCnPOm1taWzrz+68md6URxFQCjTpucXOYah1AZHWLdWTcWvlOZyVrG1KTwJqluoxrdTUdGsxsGDMG+1U6eFc6pIFxyH3fC8I9c0KEGqesRrBkazyN4aMu0wp/jR0cW1Tb0rnV7oMwfR2KcX6waxkMqAajdU6z2Q0kg3vF0LSXSZrQWP13VKRaBJ6rtYAukiQCw23mM1z2kul73yykDRbvmahG7W93u5rHZUIss30uFmzparn7/wC2Wm61Ov0h0lpvbWuS8vqMpEggepqvpudssYYRGZ1lk6R0kHPr6tOmW1alRwe6mHPAe4xDjdtuV1mho4jsy5ZFGYwjKD2fJZ4XQ4WE7V/tfgpyZ0WC07SGJLnEmkTScLHWbUpU2tDg3PY5p3g8FltbQfh6VOpVNJ1N1QkCk58ioWZQYnqrPc1BLjlM8El0OHFpxbTVeOE1yvD1DMbdXSOHqMdQc91Om1tEUnlusZo+skvYD73rHm2VlDEV8O94irVpeqZTp0qoaTIYHa5c1h1mklxiDlYrEqPBtEfW4ofq9x+Ca6KC2bX50t7c19PQHJlzTukmVqus3WcAxjC9zQHVCxsF7gDmeN7BZxAOUKcnaB5FDqUweB5eK6sPDWHBQjsiXqQcD/rdEa7eAhAv7e2PAotNw2yO0QroQVtcfddzCSkKXEeCSVAdR6VnD7Qggn9VTk2jN+YXIMpat2ukbv8AVdd6VqZ+0JH/ACadspu/auRoOk3EcMjy2rOW5tHYstcDmI8FJtMC86zewmO8Z9qb1A2G/HLnsUnVHNG0dt+SQwlItd9QR3FQqU4Oc9v1CjOsZiey0cVNtPVy75+vNAURc60QIG8CR2BNTFtoHgjSDs7toUBTOY5H5oEWMLiKlJwc1xkGQQYP59i6LB9NiB+uYD/eZ1T+A9Unshcow3uI5R3HIo8BNNoGkzucDpzD1o6zWO+68hvJ2R5ytCpgXATcjmO5wXmppnZkduYT0sa9mRIG9hII5ZrRYnkhw8Hftw723AlpzI2cZGRTVMS4Zw4EEdYX/ELjmud0f0trs2tqCPfBD/xtMnvlatLpfTdapSc3eW6r77xOqrzIlpmnhadJwfLSCGE2fnG6QsypiQ3LqyAYnrQYjWdxnLcEeljcI+/rWg7n/qz2EOse4oGLr4Zri9zmONuqwio4na4wQ0E9qZICgxx9ls8TYDcBOasHR1JkvrPDScy50A7bDNx4BZON6WPdLaLRTAtJ6zxy6oPcVzmJZUJ1nTUO10lx75/JLMkPKdNpPpOWy3DiP+44Cf4W5Dvk9i5erWc5xLySTdxNyTvJNynp1J+W1EAnZ9eahtspJICGgiwBSbQjbHDL8kTVGwQU4HPmOSYEvUEXzHC/gjU3jtG8fJNTbb5ZclMhp2X4ZpiIvAORB7UE0QOCPANgZ4HPmgVSWnb5j8kCBPCrnsn64o7q3d4hQe6yQAnPO8jgbhLtHnCgKgKdzTsKYEi4beefjmptdxEIWuJuO/ajMqA2y80AQJ4HwSVkfVgkgR0vpT/4/tpU/N65h9MQbZZf6pkljLc3jsivWrEDP3gO5aeFOzYkkkUDqUQ1x1RFge85o1LPulJJDETq0hrC2wHxi25Vve74SSQAVonP6yQXe3q7N3ckkgCdAwGxtz2zfaj4mkGugADamSTEBhEomWAn6zTpJgVqjvL4q3Su1JJAAq9rjOydp6w/08kkkyA+HaHg6wBvu4TsVaraI2lMkmAOi6XOBRGtGsAkkmhBW2J7UZuQTpJoRBzRMIR2pJJiBVaI3bCs53tRs/IJJIATmA7EEugd6SSADYd0kA3snrCJjekkmgYYFJJJMR//2Q=="/>
          <p:cNvSpPr>
            <a:spLocks noChangeAspect="1" noChangeArrowheads="1"/>
          </p:cNvSpPr>
          <p:nvPr/>
        </p:nvSpPr>
        <p:spPr bwMode="auto">
          <a:xfrm>
            <a:off x="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hISERUUExQVFRUUFxcWFhcYFxUUFBcXFBQVFBUXFhQYGyYeFxkjGRgVHy8gIycpLCwsFx4xNTAqNSYrLCkBCQoKDgwOGA8PGikgHB0pLCkpKSwpKSkpKSk1KikpKSkpKSkpLCkpKikpKjUpKiksLCwpKSk1LTEsKSopLi0sNP/AABEIAMMBAwMBIgACEQEDEQH/xAAbAAABBQEBAAAAAAAAAAAAAAADAAECBAUGB//EAEoQAAEDAgIGBgcEBwUHBQAAAAEAAhEDIQQxBRJBUWGRBiJxgaGxBxMyQsHR8BVSkuEUI1RygrLSM2KiwvEkJTRTVWODFkNEc5P/xAAYAQADAQEAAAAAAAAAAAAAAAAAAQIDBP/EACsRAAICAAUDAgYDAQAAAAAAAAABAhEDEiExQQQyUWGhEyJxkdHwFIGxwf/aAAwDAQACEQMRAD8A2fSN0oxFDHGmyrVbT9XScRTdqkaxfrEbJsMwVmt0lpGo4ihiq1Q7RrargNh1STIO9pPdMInpPePtLV2mjT83x8UPokf15g7S2P4TPiAsn3UdcUlCyFTG6Ub/AGlfEsA2kvaD3kKDOlGLF/0qqWxnrkld4yq5uRPw5J9Wm726VJ3axs95hVk9TP4i5R53X6Y4wsJbiaojbrm99n1tVJvTHHftVb8ZXpp6PYFwh2HYJ3Agb/dIQj0E0ecqYH/kqNPi5ZTwpvZm+Hj4a3j/AIcTh+lOMIviav4yrLOk+L/aKv4yuxHo+wsWa/ueT80I+j+gMjUH8Tf6VzPp8bh+50Lqen8eyOW/9SYv9oq/iKiekmM/aKv4yupPQWn99/Nv9KGeg1P77/8AD/Ss/gdR59y/5HTePY5k9JcZ+0VfxFCd0pxn7RV/GV1f/oalte//AA/0obugFE+/U5t/pTWBj+fcH1HTePY5Q9K8Z+01fxlUcb0zxzRbE1vxld030fYfa6of4mjyajDoFg9tLW/ec93hIC0j0+Ny/ch9T062j7I8swnTjSBffF14t754rqdE6Z0jVB1KuIf1bHWJE6zfeyyldrg+iWDpmWYeiDv1Gk8yFq+oAG7dsXVHCkt2c0+og+2Jx+jtD6SfJr42tTBEBrKkvBmZLvZHZeROSM/o5jfd0nif4hPk4Lq/Vp/VrbIqOZ4ju9PsccdAaS/6lV5O+D1L7B0l/wBRq8nf1rsNRPqpfDQ/iv0+yOPGgdJf9Qq8n/1LqNDtr06LG1arqjxOs+95cSM+EDuVhTBTUEiZTcifrn/eKXrX/eKaU8p5SB/Wv+8UvXP+8UxTIoRi9I8LjKup6iuaUa2v1nDWnVjIHKDzWONC6U/bo/jqH/KurrnK8efJVqlYDLx+SWRM0WI0q/4YLdD6Qi+PI76nhYLmMX0yr0nuYMRXqFri3WLi1sgxIaLxO89y7uvXgFx90Fx7GguPgF4y6rLgdpM95M81liJR2OnB+e8x0x6UY2TOJq8OuVJvSrGH/wCRV/EVkesudsp2VAsbZ05I+DaZ0mxkf8RW/GkstlRoCSdsnKvBp+lan/vMOGfqae+wBf5yh9HNSnXpOb7z2hwv7/V+JVr0nYjU0pMSDQpg83rI0Zj6esCBHXaRwh0q26kZQVwPSk7WwiPbBPAkKIauk4h2ojFAKTUgQVv1CNTrkHM5Hac4sgNTwkUg7MQ77x5z5pziTvP+H5IACdIpJE3Ys7/BvyUDjDHH+HLkoOCGQhMGkTOLd9QoOxj9/IAKJCg4JioRxDzm48yiUz5O/lCC0KTHQWdrp81RJUONc3VuborNLPGcHtgHuIsVRxo1XAbAQ08L2KCxxBg/X5ICjcp6ZBzBH1uVlukGHaR9cFgDnw+SI2dn5oDKbwxTfvDnHwR2PBGxYNN618P7LUE0XGCeKNrW4QlQIDc+KQEAneL8CfggQRokZiFWrAjsOSslsjWAsP8AFGfcp4unLDwukBiYypkqjnKxjcx3qpPgqQyjp6rq4asd1Nw73N1fMryP3h2r1Dpc6MFV4ho51WLy8HrD6v2Lmxtzu6ZfKzUJt2R5Jghscp7FgdQVpEJITQYzSV0I6b0o1QNJAGL0WCd13fXcsilTp0zOr1TB2Rl52Wr6UWtOkwHCZosH86yqWjKjhGtIFhugz9Sqluc+H2I9Qq5nn8fioAJ25Cc4E9sXSldRwsUqQUYThABWqQUGqQUlImEoUQUtZSWhnIZUiVEoBjFDIU1FypEgwmebs7T4hOE1TNvb/mcExFHSI/WfvRzH0FWZftHlOSuaRbIB3OKqVLO1h9b0wRNiO1CARGJDDsWxhR1R2LJYtfDeyOwIIZfpYVpAKm7Btg52ClQd1RY+HzU3v6pzyOw7kCIDAjeVGvhCGk6x7Poqy2q3ePJNiXjUNxkkBz2OzCpuyVzHZhVDmqGc905fGEj71Rg5ax82rzb3gvRenR/2YcajfBjz8V5y7PxXNjdx39P2F5jxfuRKY8lVY8qzTcsToLDW2ylJMK0JKhWb3pQYPtJ1iT6mnEdr4WPonFkXJgx2jK0rX9Kr3HSOozM0qR45vCydHNYaZ1+q4DbAvn9Zpz7jDDXyI9QmQDvAPNoKeEPBVQabDsNOmR+Bp8iigrrRwMZJqYlIFAIKCkCogpSkUTlKVEFSDJSZaLej25oWPbDu0fknp6zck862d4Uc2N7FRQcrb6QKqVLWVp2Z2QjNDqnLgAf8R+anNkGu7+UeJBVCIYkS13Ag+H5KnF3DiY5q77xH3m+So1faPafNMESpnYjsQT9fFGYkUWGLYw3sjs+CxmLYwvsjsQQzXo+yOxEf7J7D5IFGmIHzKI9ljc5b580CDtQsUwapsPoqQad/MfJDxWtqmY8d6QGBjs+5UyreON+74qm4qhnJ+kSvFKkN73u/C2P8yy9E4Wk6lS1y6XOg3EBokWB4jOPyL6Rqk1aTfu0ie97nfBoWfg9ItH6PT1oADjUgxm4aoO7ae9ceM3bo60qhEraZptbWLW5CYyvBIkwACq7HWU9LPBrkjK8dhc6EAO8FDOjD7S0HdiSDq9qSdlnVek2kHaUtZwo0o/E8LPw+GkHXIk3kQMwPJa3pIOrpMECSaVPLOBr/AFyVLRtAuu45ydsjhHeVct2c+H2I7vAUwKVID/lMA/8AzAUoSoCGUxuYzwaE83K6lscT3E4pmlRcEwTEFBTyhX3J21FJSZYYFapEBVWOU9dZy1N46Bq9W31KFTdOXioPfZNSdcISpEzdsLUeQLwqTyreLzCqObxWiMSRpgtKBjaQGVoYPBoKux1e9U9JG8f3f8iL1CiqH9Zh4EeCBiG9dw+vr5pGpZh3FEqiHeHK3yRJ0rHFWwbDIRqZVXIkfXFEa7ioz+heUusK2cMeqOxYDahWhQ0lES3xTU0yXBnR0nGBYZb/AMlN77Gx8Pms6hp2nAB1h3T5K19pUnCzx3228VVoimXPXDs7QQh4uoCwwRs80VlQHIg9hlBxwGoe7zQI57Hnrd3xKpuKtY49bu+JVUXIHH4qhnA+kdw/SmjdSaDzd+a5WjpFzHTqiRYEWdERn2WyXoHSrofiMRUfWZqRqtDWE9d8NJOrsBnYTeVzHR/oXXxbXPYWNbJALyRrFueqADIm05SDuXHNNyZ3QlDIrexlB+tBuIAEdhd8wjt2+ShiMO6m91NwhzHFrhYwWmDcWPanYFBvGq0DhOhkcUkDO09I9M/aYcDB9SyRwBeVW0edWkdUtcczME+V4Vn0iNP2pJBg0GNB73k+CqYLDhpMNMRB7t0bFpLuMIdiO2pv6rP3GfyNKcvTAdRv7rf5GpnrqOFicbKMp6gsoSgRZpmyjWTUylWyQBIVEtdQY07jyTl3CEqLzExUI4pevKFrJpQkS2yZeSm1TuKdrk4emIg6udbgPzVbSLzr+HIBWqLome1C0jRl5sRecjtDsktgsys2DgVbqCR2x4iPgijBtNMD2XG8nhe4ncVaoaOaWxJNtmXd4rPOpquTRLLqZOsNqm1oWi7Qwix5j5ILtDuGQB7D81NFZrANarTHM2tPcUA4Rw2OVhmod4RqIsNw9E5VHN/ebI5hT+yrdV7HdhvySbgGu9mq3sNk1TRdRomARvBBRXoF+onaLrN9090HyQ3Ymo2xLhwJPkVI1KtPa9vMIGIrl0ucZJ2oAfFVpI7AhU33PAHyIHio4k9aBuCFTdnxLW+Jd8F0oxMZ+mm1Me6idaaZcyJmm+mGX6s2drEdoBm1l01bSIY1jwIY3MkgBoNj3DPu2LyHFYo/ajnZ/wC1Ezw9dq+Vl3PpJAp6Ndve+mzm4uPg08ysI8s2xIJZa5OB6RaTZX0hXqUoNNxBBaSWuIY0FwJO0ykMln4OlDRx8dh8Vb9ZZYS1dndBZVRZidqSCUlNFnoPpGvjrZtZTI4+2FQ0Y4NAM2vOyZBV70iu/wBvdfKlTP8APBWHhqrRSAPVMZ3vx4rSW5zw7EejAg06ezqjb/dsmA7DbeM78UCl/Z0/3G+QTArqRxMJUjbub27JUbcNuRtlbxUKmShKALIPWEHd2cUqjjBmDYbZ94bdqrkotGg5xiY7UBRbpkQO/byRA4W7vJEp6OAi5PZAR24Zo2DzSFZmOpybDPZxn5IrcE64iAT8BfmtNqUIsCiNFybkZjLcis0ewDKe0/BWoTQgQFtMNEAAIGPDHAhwtbLPMfNW4umexIDm8JQe9oaWhrQXdd0CxkWE7bcFt4ak1rQBEAAef13qFbAaxnPgSY5KNLBPBu5sCNVobAEcTJPNFAW2gZdvapUwhMoEbfElFARQDOYovoNOYB/NESRQFZ2jqewR5eagcEROq4jvPdlxVtQdVAzKMqDMyAxVZu3WE7YOwRu2ys7F1NbWJDQYm1r2BtsV5+J3LEx2JJe4HKB5KZIqMiWJN7HLO8ZRCFSIDW5bXZ3kCMt1yq+LcZdA2Ad5P5IfrOtG5oHNzR5FbIk5PQWlAzEVmeroa7qtYsc5o13xXMjXkG0GBOzgur0xp+k/Cn9Jo0XMa7ra5DqYdYNMGSTJi3MLynAVSdIN44kjnWINu9dl6VGBmApNFteu2eOrTqEfBYRe5riQ1Xqchi8YKhDmspUm3Pq6bpa2XkANkmSRcgG0pmOsqGEZYK/THwWDZ3wVKg5emTSkqKO+9JWJA0gWwZNGn/nt58llYKPVukTnsttstD0ngjSWsNlGn4F8FUcAIbyNr96ctznw+xHemwaP7sckOVKucuw+ZQ3uXScYnOQzWCeoUHamINTryQjsrFrpHYqjGxE2vtRapv3DsWc90aR1Rq0dJg5iOIV2limnIg8Nq5plUgXHJGZXB2/UKdUGVM6UEJwFh08W9uR+IVqlpLeOSFIlwZpJIFPGNO3nZHlWmS1QwTFSAUSmIiAkUioPxDRtQImmVZ+N3BAfiHHbyQBefVAzKC7F7gqLqgGaqVtJgZXRaQU2aVSuTmfgqlTHtG0HsusqpinPzKTWqXPwPJ5D19IuIMWy+apVXHW3/wCiI8dXtPkFnmu71j9zRAG862qEqb3KVBjV1nTxJ5dVviSUfBt1hJd1S4Z7IM/JVmPa09aZMgN22kAndt43UDXaWnrBsAgWIALmyPGCugzPO9DaKqjHUnFst9eHawgj+0mTGS6n0umMLhR/3XeFP81DoMyjTB9fUa6u17m6riAG6ri0FsxJMEzfPYu009o/D4ihFbVDGmQ86oDTa4LrZWvZc8YumbTxE5J+DxbDER9bEZ9UbLLYw9HBPLmOIY5rnNDmktY6HEBwmWwQJ71ad0Ma4TSqtI4i34mk+S5mdscSLRz4rcUlru6HV5tq/iHxSSs0zLydH6WcRGkY1oiiy3aXxbaub0XinOl5JgQDE2zz4LW9MzR9p/8AhpedRcdRruDXAOIG2Dn2raS1OSGJUao9uqPkDsP8xTPba9u3Pflmk+C0ajhcTnBMkkZxIvsQSw5EEGNtsj+a6TmsfWHb4BJ1U7LdlvJRFM7E7wBmQO/4BAiDVKq+OXxUXVQDa/l8yg4mrrNI7PrwCiStotOkHZiWm03+tqO5oJKzKTPrtUqDyBIPyQ4eB5/JeFMj2XdxuptxDh7Te8KszGRmOStUsQ05FQ0+UUmuAtPENORRf0lzciR9blWdh2uzHeLIQokGA4ntUOuGVrybVLSR6usJmBuzTu0u2M7mwnjxWcapD2CPeaPFUcS4AsOzXCdtNJkuKabNmtVJ2qCzsVpOGgtvmJOWw7+Ko/aDn7eS1ckjFRbNmri2t28rqjW0mT7KpsbYzshRxOJYz2iBPPkocm9isqQSo8m5Kg5wFzYcVmYjTf3R3n4BVqVRzydYmR9W3JrDb3BzS2Nj9JGz6sUUEmOfyWWw2ndDs+0FaTeoJdOwBu3nsC1UUjNtsstmN0ZnYPqFlGrDzqiTrwXG0e0ZA2RJufBan6VvyGQGXJYmLrsY1z6h1Wz/ABOcTrQ0Tc/DOAqYiWKadYP9kZhzi1u2ZMm15WTpPpDTph3qiH1HXDhPq2HYb+2RNoAGWeSx9JYk136+rAgBoHWhoJgE5k3JJ3kqm+lw+BCly8FUUKczczJvnJ4k71axDjqgGQOYUWmDEfDyCfEBpEeR+CzKZVGH3EeIRaesy4c5vET5i6ixp2eKLTdO3l+amhl5mnsSBArnwPiRKdVRRP1CdGUdnUemRw+0oP8AyafnUXFMpzl4rvPS8ydIG0zRp+b9q42hTabXt3fDyUvcuOx6q39TSpMf+sc1ga5zZDZa1oME3IMT3qbdJvFgABEge1bv+C4rRWnatMapiowQNV0yBsh3tCOXBdJo3S9KuYbLHZgOIIOyGumSeELZSTM2qLrnB5uS0ztJLeez6ulWokCYtlIu3mFJ1OPabHHYlTkHqmJzjI9u/vTEDa0p3i55/FH9cD7Qji0Ac25HuhKphHEazOsMpbNv3hmNvJAAaYhs7z+XzTBkNARCMhuE/FL65oACUwyU3NumAVCGGKe0WM8DdWsFpCXHWERN8xZUKxsd8KzRbDOJgfE/BS4plKTRoevBc0ggxf4qhjz1e8fJZuI/tAci1ruB9hyu6TdDCdxnkZXPKFNGsZWmSpiWFvLy+SzftOnTMEyRsFz+XeoaNxD61RzS4MY0Oc8/daIM7yZIEcVRxGjKAdrsqvs8BzHNa15DiRrU4cQ6IuDChyhGWWV36Jv6GebwWqul3u1g3qi18zmqVUEwTxnsgEeIWtT0Fqa7nuim0tc1w/8AcDg40w2d8gndBUcVo7VgC80mOJMADX6xk7BmFrh9RhSeWP7yZtPkzm0LkfXYrVDCkEOkNG0m05gwMyr2DwdMuMkmzjrASBqsc86rT7RsPagXFk+IwjXUzUa6o6XhrtdoBuJGqQSPd7pRPqsOE8kt9ONNdvuCi2rAU6uqf1YyvJgm0TAyaM95R8RWL3d5cdtyf9FdraA1Ksa5FMAkutkzWLrbSNUmy5vTmmXsqPpUep6t72l1i92qS21uqLbJPFLC6vCxaUXur/r94DKzS0hjKdIE1D1vuNu87bj3RxPIrjdI6QNd8usBZjbw0cJzO0nae6OgxPRiMRRp65cyuWgvjrNeWhzmmcyA5p4ghUKGj6Ao06lZ9UGo6oAGMpvA9WWSTruH3gsf5uHNJxt3tSfr+GWoUZlJkbO8W8E1UTt5j4hbh6P06evUqVXepApuY5jQX1PXa2oNRxAaRqum9tVQr6JotfD6j3Nc2m+kKdLWrVG1ATOqSGt1YIN5kWSXW4T2t/0/TT666jyswG0b/RUMRSB2DyWjpjAijWdT1iQ0NN2w6HNDgHN91wmCNhCqObxB4LphNTipR2YmqKYEi4EfW1EazeOwixUifrZ+Sk2nO36+uCYEPVDikjeqO/xHxKSLA6v0tH/eB/8App+b1x1ClMX5fJdz6U2g4+Db9VTg971x7sJcXHAhZvc1jsH2XuN4vzCTqZ1eqQfr7qEHOabGd8o7nh23VPd5oAvaK6V1qMNeC9m7NwB3HMdlxwC63B6Rw9a1N8OIJ1YLXWEnqxGW4nJcEWub7QDuI+KnSbeWEtOzMEdhGXcrU6JcUz0F9MjMSN4RaFWKbwDdzmicjYOK5jRXS2rTMV2ioAI2A5563vHZddBhtM4fEWDgw7A+KdznBnVJy2zZaKSZDTQ5xTrBwD9858xfxRGim6wJadxuPxD5d6L9nEiWkEDaDrDmJVd9FwzGRmQmIT6DhstsOYPYRYqL2WujUKh2OjhsNt23vTueDZ7SMvZt3xEeSAKTaU2VivExsCsMw3vNIcOFnDtb8RKAWyfrzTEY9Zp1if3u+abla0g4OpmDsU61KSTsAPlHxQSydk7d5USVtFp0mUNEvDS7XB1KjDTdHtCYIcBvBaD3KxicJQ1S1pdUqOI1DqOYG3k2mXE8s1IYRrQNYmb9UQXd590du/JSr4gg6jeqPeiTbO7sz2WHC6zeCnPOm1taWzrz+68md6URxFQCjTpucXOYah1AZHWLdWTcWvlOZyVrG1KTwJqluoxrdTUdGsxsGDMG+1U6eFc6pIFxyH3fC8I9c0KEGqesRrBkazyN4aMu0wp/jR0cW1Tb0rnV7oMwfR2KcX6waxkMqAajdU6z2Q0kg3vF0LSXSZrQWP13VKRaBJ6rtYAukiQCw23mM1z2kul73yykDRbvmahG7W93u5rHZUIss30uFmzparn7/wC2Wm61Ov0h0lpvbWuS8vqMpEggepqvpudssYYRGZ1lk6R0kHPr6tOmW1alRwe6mHPAe4xDjdtuV1mho4jsy5ZFGYwjKD2fJZ4XQ4WE7V/tfgpyZ0WC07SGJLnEmkTScLHWbUpU2tDg3PY5p3g8FltbQfh6VOpVNJ1N1QkCk58ioWZQYnqrPc1BLjlM8El0OHFpxbTVeOE1yvD1DMbdXSOHqMdQc91Om1tEUnlusZo+skvYD73rHm2VlDEV8O94irVpeqZTp0qoaTIYHa5c1h1mklxiDlYrEqPBtEfW4ofq9x+Ca6KC2bX50t7c19PQHJlzTukmVqus3WcAxjC9zQHVCxsF7gDmeN7BZxAOUKcnaB5FDqUweB5eK6sPDWHBQjsiXqQcD/rdEa7eAhAv7e2PAotNw2yO0QroQVtcfddzCSkKXEeCSVAdR6VnD7Qggn9VTk2jN+YXIMpat2ukbv8AVdd6VqZ+0JH/ACadspu/auRoOk3EcMjy2rOW5tHYstcDmI8FJtMC86zewmO8Z9qb1A2G/HLnsUnVHNG0dt+SQwlItd9QR3FQqU4Oc9v1CjOsZiey0cVNtPVy75+vNAURc60QIG8CR2BNTFtoHgjSDs7toUBTOY5H5oEWMLiKlJwc1xkGQQYP59i6LB9NiB+uYD/eZ1T+A9Unshcow3uI5R3HIo8BNNoGkzucDpzD1o6zWO+68hvJ2R5ytCpgXATcjmO5wXmppnZkduYT0sa9mRIG9hII5ZrRYnkhw8Hftw723AlpzI2cZGRTVMS4Zw4EEdYX/ELjmud0f0trs2tqCPfBD/xtMnvlatLpfTdapSc3eW6r77xOqrzIlpmnhadJwfLSCGE2fnG6QsypiQ3LqyAYnrQYjWdxnLcEeljcI+/rWg7n/qz2EOse4oGLr4Zri9zmONuqwio4na4wQ0E9qZICgxx9ls8TYDcBOasHR1JkvrPDScy50A7bDNx4BZON6WPdLaLRTAtJ6zxy6oPcVzmJZUJ1nTUO10lx75/JLMkPKdNpPpOWy3DiP+44Cf4W5Dvk9i5erWc5xLySTdxNyTvJNynp1J+W1EAnZ9eahtspJICGgiwBSbQjbHDL8kTVGwQU4HPmOSYEvUEXzHC/gjU3jtG8fJNTbb5ZclMhp2X4ZpiIvAORB7UE0QOCPANgZ4HPmgVSWnb5j8kCBPCrnsn64o7q3d4hQe6yQAnPO8jgbhLtHnCgKgKdzTsKYEi4beefjmptdxEIWuJuO/ajMqA2y80AQJ4HwSVkfVgkgR0vpT/4/tpU/N65h9MQbZZf6pkljLc3jsivWrEDP3gO5aeFOzYkkkUDqUQ1x1RFge85o1LPulJJDETq0hrC2wHxi25Vve74SSQAVonP6yQXe3q7N3ckkgCdAwGxtz2zfaj4mkGugADamSTEBhEomWAn6zTpJgVqjvL4q3Su1JJAAq9rjOydp6w/08kkkyA+HaHg6wBvu4TsVaraI2lMkmAOi6XOBRGtGsAkkmhBW2J7UZuQTpJoRBzRMIR2pJJiBVaI3bCs53tRs/IJJIATmA7EEugd6SSADYd0kA3snrCJjekkmgYYFJJJMR//2Q=="/>
          <p:cNvSpPr>
            <a:spLocks noChangeAspect="1" noChangeArrowheads="1"/>
          </p:cNvSpPr>
          <p:nvPr/>
        </p:nvSpPr>
        <p:spPr bwMode="auto">
          <a:xfrm>
            <a:off x="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eg;base64,/9j/4AAQSkZJRgABAQAAAQABAAD/2wCEAAkGBhISERUUExQVFRUUFxcWFhcYFxUUFBcXFBQVFBUXFhQYGyYeFxkjGRgVHy8gIycpLCwsFx4xNTAqNSYrLCkBCQoKDgwOGA8PGikgHB0pLCkpKSwpKSkpKSk1KikpKSkpKSkpLCkpKikpKjUpKiksLCwpKSk1LTEsKSopLi0sNP/AABEIAMMBAwMBIgACEQEDEQH/xAAbAAABBQEBAAAAAAAAAAAAAAADAAECBAUGB//EAEoQAAEDAgIGBgcEBwUHBQAAAAEAAhEDIQQxBRJBUWGRBiJxgaGxBxMyQsHR8BVSkuEUI1RygrLSM2KiwvEkJTRTVWODFkNEc5P/xAAYAQADAQEAAAAAAAAAAAAAAAAAAQIDBP/EACsRAAICAAUDAgYDAQAAAAAAAAABAhEDEiExQQQyUWGhEyJxkdHwFIGxwf/aAAwDAQACEQMRAD8A2fSN0oxFDHGmyrVbT9XScRTdqkaxfrEbJsMwVmt0lpGo4ihiq1Q7RrargNh1STIO9pPdMInpPePtLV2mjT83x8UPokf15g7S2P4TPiAsn3UdcUlCyFTG6Ub/AGlfEsA2kvaD3kKDOlGLF/0qqWxnrkld4yq5uRPw5J9Wm726VJ3axs95hVk9TP4i5R53X6Y4wsJbiaojbrm99n1tVJvTHHftVb8ZXpp6PYFwh2HYJ3Agb/dIQj0E0ecqYH/kqNPi5ZTwpvZm+Hj4a3j/AIcTh+lOMIviav4yrLOk+L/aKv4yuxHo+wsWa/ueT80I+j+gMjUH8Tf6VzPp8bh+50Lqen8eyOW/9SYv9oq/iKiekmM/aKv4yupPQWn99/Nv9KGeg1P77/8AD/Ss/gdR59y/5HTePY5k9JcZ+0VfxFCd0pxn7RV/GV1f/oalte//AA/0obugFE+/U5t/pTWBj+fcH1HTePY5Q9K8Z+01fxlUcb0zxzRbE1vxld030fYfa6of4mjyajDoFg9tLW/ec93hIC0j0+Ny/ch9T062j7I8swnTjSBffF14t754rqdE6Z0jVB1KuIf1bHWJE6zfeyyldrg+iWDpmWYeiDv1Gk8yFq+oAG7dsXVHCkt2c0+og+2Jx+jtD6SfJr42tTBEBrKkvBmZLvZHZeROSM/o5jfd0nif4hPk4Lq/Vp/VrbIqOZ4ju9PsccdAaS/6lV5O+D1L7B0l/wBRq8nf1rsNRPqpfDQ/iv0+yOPGgdJf9Qq8n/1LqNDtr06LG1arqjxOs+95cSM+EDuVhTBTUEiZTcifrn/eKXrX/eKaU8p5SB/Wv+8UvXP+8UxTIoRi9I8LjKup6iuaUa2v1nDWnVjIHKDzWONC6U/bo/jqH/KurrnK8efJVqlYDLx+SWRM0WI0q/4YLdD6Qi+PI76nhYLmMX0yr0nuYMRXqFri3WLi1sgxIaLxO89y7uvXgFx90Fx7GguPgF4y6rLgdpM95M81liJR2OnB+e8x0x6UY2TOJq8OuVJvSrGH/wCRV/EVkesudsp2VAsbZ05I+DaZ0mxkf8RW/GkstlRoCSdsnKvBp+lan/vMOGfqae+wBf5yh9HNSnXpOb7z2hwv7/V+JVr0nYjU0pMSDQpg83rI0Zj6esCBHXaRwh0q26kZQVwPSk7WwiPbBPAkKIauk4h2ojFAKTUgQVv1CNTrkHM5Hac4sgNTwkUg7MQ77x5z5pziTvP+H5IACdIpJE3Ys7/BvyUDjDHH+HLkoOCGQhMGkTOLd9QoOxj9/IAKJCg4JioRxDzm48yiUz5O/lCC0KTHQWdrp81RJUONc3VuborNLPGcHtgHuIsVRxo1XAbAQ08L2KCxxBg/X5ICjcp6ZBzBH1uVlukGHaR9cFgDnw+SI2dn5oDKbwxTfvDnHwR2PBGxYNN618P7LUE0XGCeKNrW4QlQIDc+KQEAneL8CfggQRokZiFWrAjsOSslsjWAsP8AFGfcp4unLDwukBiYypkqjnKxjcx3qpPgqQyjp6rq4asd1Nw73N1fMryP3h2r1Dpc6MFV4ho51WLy8HrD6v2Lmxtzu6ZfKzUJt2R5Jghscp7FgdQVpEJITQYzSV0I6b0o1QNJAGL0WCd13fXcsilTp0zOr1TB2Rl52Wr6UWtOkwHCZosH86yqWjKjhGtIFhugz9Sqluc+H2I9Qq5nn8fioAJ25Cc4E9sXSldRwsUqQUYThABWqQUGqQUlImEoUQUtZSWhnIZUiVEoBjFDIU1FypEgwmebs7T4hOE1TNvb/mcExFHSI/WfvRzH0FWZftHlOSuaRbIB3OKqVLO1h9b0wRNiO1CARGJDDsWxhR1R2LJYtfDeyOwIIZfpYVpAKm7Btg52ClQd1RY+HzU3v6pzyOw7kCIDAjeVGvhCGk6x7Poqy2q3ePJNiXjUNxkkBz2OzCpuyVzHZhVDmqGc905fGEj71Rg5ax82rzb3gvRenR/2YcajfBjz8V5y7PxXNjdx39P2F5jxfuRKY8lVY8qzTcsToLDW2ylJMK0JKhWb3pQYPtJ1iT6mnEdr4WPonFkXJgx2jK0rX9Kr3HSOozM0qR45vCydHNYaZ1+q4DbAvn9Zpz7jDDXyI9QmQDvAPNoKeEPBVQabDsNOmR+Bp8iigrrRwMZJqYlIFAIKCkCogpSkUTlKVEFSDJSZaLej25oWPbDu0fknp6zck862d4Uc2N7FRQcrb6QKqVLWVp2Z2QjNDqnLgAf8R+anNkGu7+UeJBVCIYkS13Ag+H5KnF3DiY5q77xH3m+So1faPafNMESpnYjsQT9fFGYkUWGLYw3sjs+CxmLYwvsjsQQzXo+yOxEf7J7D5IFGmIHzKI9ljc5b580CDtQsUwapsPoqQad/MfJDxWtqmY8d6QGBjs+5UyreON+74qm4qhnJ+kSvFKkN73u/C2P8yy9E4Wk6lS1y6XOg3EBokWB4jOPyL6Rqk1aTfu0ie97nfBoWfg9ItH6PT1oADjUgxm4aoO7ae9ceM3bo60qhEraZptbWLW5CYyvBIkwACq7HWU9LPBrkjK8dhc6EAO8FDOjD7S0HdiSDq9qSdlnVek2kHaUtZwo0o/E8LPw+GkHXIk3kQMwPJa3pIOrpMECSaVPLOBr/AFyVLRtAuu45ydsjhHeVct2c+H2I7vAUwKVID/lMA/8AzAUoSoCGUxuYzwaE83K6lscT3E4pmlRcEwTEFBTyhX3J21FJSZYYFapEBVWOU9dZy1N46Bq9W31KFTdOXioPfZNSdcISpEzdsLUeQLwqTyreLzCqObxWiMSRpgtKBjaQGVoYPBoKux1e9U9JG8f3f8iL1CiqH9Zh4EeCBiG9dw+vr5pGpZh3FEqiHeHK3yRJ0rHFWwbDIRqZVXIkfXFEa7ioz+heUusK2cMeqOxYDahWhQ0lES3xTU0yXBnR0nGBYZb/AMlN77Gx8Pms6hp2nAB1h3T5K19pUnCzx3228VVoimXPXDs7QQh4uoCwwRs80VlQHIg9hlBxwGoe7zQI57Hnrd3xKpuKtY49bu+JVUXIHH4qhnA+kdw/SmjdSaDzd+a5WjpFzHTqiRYEWdERn2WyXoHSrofiMRUfWZqRqtDWE9d8NJOrsBnYTeVzHR/oXXxbXPYWNbJALyRrFueqADIm05SDuXHNNyZ3QlDIrexlB+tBuIAEdhd8wjt2+ShiMO6m91NwhzHFrhYwWmDcWPanYFBvGq0DhOhkcUkDO09I9M/aYcDB9SyRwBeVW0edWkdUtcczME+V4Vn0iNP2pJBg0GNB73k+CqYLDhpMNMRB7t0bFpLuMIdiO2pv6rP3GfyNKcvTAdRv7rf5GpnrqOFicbKMp6gsoSgRZpmyjWTUylWyQBIVEtdQY07jyTl3CEqLzExUI4pevKFrJpQkS2yZeSm1TuKdrk4emIg6udbgPzVbSLzr+HIBWqLome1C0jRl5sRecjtDsktgsys2DgVbqCR2x4iPgijBtNMD2XG8nhe4ncVaoaOaWxJNtmXd4rPOpquTRLLqZOsNqm1oWi7Qwix5j5ILtDuGQB7D81NFZrANarTHM2tPcUA4Rw2OVhmod4RqIsNw9E5VHN/ebI5hT+yrdV7HdhvySbgGu9mq3sNk1TRdRomARvBBRXoF+onaLrN9090HyQ3Ymo2xLhwJPkVI1KtPa9vMIGIrl0ucZJ2oAfFVpI7AhU33PAHyIHio4k9aBuCFTdnxLW+Jd8F0oxMZ+mm1Me6idaaZcyJmm+mGX6s2drEdoBm1l01bSIY1jwIY3MkgBoNj3DPu2LyHFYo/ajnZ/wC1Ezw9dq+Vl3PpJAp6Ndve+mzm4uPg08ysI8s2xIJZa5OB6RaTZX0hXqUoNNxBBaSWuIY0FwJO0ykMln4OlDRx8dh8Vb9ZZYS1dndBZVRZidqSCUlNFnoPpGvjrZtZTI4+2FQ0Y4NAM2vOyZBV70iu/wBvdfKlTP8APBWHhqrRSAPVMZ3vx4rSW5zw7EejAg06ezqjb/dsmA7DbeM78UCl/Z0/3G+QTArqRxMJUjbub27JUbcNuRtlbxUKmShKALIPWEHd2cUqjjBmDYbZ94bdqrkotGg5xiY7UBRbpkQO/byRA4W7vJEp6OAi5PZAR24Zo2DzSFZmOpybDPZxn5IrcE64iAT8BfmtNqUIsCiNFybkZjLcis0ewDKe0/BWoTQgQFtMNEAAIGPDHAhwtbLPMfNW4umexIDm8JQe9oaWhrQXdd0CxkWE7bcFt4ak1rQBEAAef13qFbAaxnPgSY5KNLBPBu5sCNVobAEcTJPNFAW2gZdvapUwhMoEbfElFARQDOYovoNOYB/NESRQFZ2jqewR5eagcEROq4jvPdlxVtQdVAzKMqDMyAxVZu3WE7YOwRu2ys7F1NbWJDQYm1r2BtsV5+J3LEx2JJe4HKB5KZIqMiWJN7HLO8ZRCFSIDW5bXZ3kCMt1yq+LcZdA2Ad5P5IfrOtG5oHNzR5FbIk5PQWlAzEVmeroa7qtYsc5o13xXMjXkG0GBOzgur0xp+k/Cn9Jo0XMa7ra5DqYdYNMGSTJi3MLynAVSdIN44kjnWINu9dl6VGBmApNFteu2eOrTqEfBYRe5riQ1Xqchi8YKhDmspUm3Pq6bpa2XkANkmSRcgG0pmOsqGEZYK/THwWDZ3wVKg5emTSkqKO+9JWJA0gWwZNGn/nt58llYKPVukTnsttstD0ngjSWsNlGn4F8FUcAIbyNr96ctznw+xHemwaP7sckOVKucuw+ZQ3uXScYnOQzWCeoUHamINTryQjsrFrpHYqjGxE2vtRapv3DsWc90aR1Rq0dJg5iOIV2limnIg8Nq5plUgXHJGZXB2/UKdUGVM6UEJwFh08W9uR+IVqlpLeOSFIlwZpJIFPGNO3nZHlWmS1QwTFSAUSmIiAkUioPxDRtQImmVZ+N3BAfiHHbyQBefVAzKC7F7gqLqgGaqVtJgZXRaQU2aVSuTmfgqlTHtG0HsusqpinPzKTWqXPwPJ5D19IuIMWy+apVXHW3/wCiI8dXtPkFnmu71j9zRAG862qEqb3KVBjV1nTxJ5dVviSUfBt1hJd1S4Z7IM/JVmPa09aZMgN22kAndt43UDXaWnrBsAgWIALmyPGCugzPO9DaKqjHUnFst9eHawgj+0mTGS6n0umMLhR/3XeFP81DoMyjTB9fUa6u17m6riAG6ri0FsxJMEzfPYu009o/D4ihFbVDGmQ86oDTa4LrZWvZc8YumbTxE5J+DxbDER9bEZ9UbLLYw9HBPLmOIY5rnNDmktY6HEBwmWwQJ71ad0Ma4TSqtI4i34mk+S5mdscSLRz4rcUlru6HV5tq/iHxSSs0zLydH6WcRGkY1oiiy3aXxbaub0XinOl5JgQDE2zz4LW9MzR9p/8AhpedRcdRruDXAOIG2Dn2raS1OSGJUao9uqPkDsP8xTPba9u3Pflmk+C0ajhcTnBMkkZxIvsQSw5EEGNtsj+a6TmsfWHb4BJ1U7LdlvJRFM7E7wBmQO/4BAiDVKq+OXxUXVQDa/l8yg4mrrNI7PrwCiStotOkHZiWm03+tqO5oJKzKTPrtUqDyBIPyQ4eB5/JeFMj2XdxuptxDh7Te8KszGRmOStUsQ05FQ0+UUmuAtPENORRf0lzciR9blWdh2uzHeLIQokGA4ntUOuGVrybVLSR6usJmBuzTu0u2M7mwnjxWcapD2CPeaPFUcS4AsOzXCdtNJkuKabNmtVJ2qCzsVpOGgtvmJOWw7+Ko/aDn7eS1ckjFRbNmri2t28rqjW0mT7KpsbYzshRxOJYz2iBPPkocm9isqQSo8m5Kg5wFzYcVmYjTf3R3n4BVqVRzydYmR9W3JrDb3BzS2Nj9JGz6sUUEmOfyWWw2ndDs+0FaTeoJdOwBu3nsC1UUjNtsstmN0ZnYPqFlGrDzqiTrwXG0e0ZA2RJufBan6VvyGQGXJYmLrsY1z6h1Wz/ABOcTrQ0Tc/DOAqYiWKadYP9kZhzi1u2ZMm15WTpPpDTph3qiH1HXDhPq2HYb+2RNoAGWeSx9JYk136+rAgBoHWhoJgE5k3JJ3kqm+lw+BCly8FUUKczczJvnJ4k71axDjqgGQOYUWmDEfDyCfEBpEeR+CzKZVGH3EeIRaesy4c5vET5i6ixp2eKLTdO3l+amhl5mnsSBArnwPiRKdVRRP1CdGUdnUemRw+0oP8AyafnUXFMpzl4rvPS8ydIG0zRp+b9q42hTabXt3fDyUvcuOx6q39TSpMf+sc1ga5zZDZa1oME3IMT3qbdJvFgABEge1bv+C4rRWnatMapiowQNV0yBsh3tCOXBdJo3S9KuYbLHZgOIIOyGumSeELZSTM2qLrnB5uS0ztJLeez6ulWokCYtlIu3mFJ1OPabHHYlTkHqmJzjI9u/vTEDa0p3i55/FH9cD7Qji0Ac25HuhKphHEazOsMpbNv3hmNvJAAaYhs7z+XzTBkNARCMhuE/FL65oACUwyU3NumAVCGGKe0WM8DdWsFpCXHWERN8xZUKxsd8KzRbDOJgfE/BS4plKTRoevBc0ggxf4qhjz1e8fJZuI/tAci1ruB9hyu6TdDCdxnkZXPKFNGsZWmSpiWFvLy+SzftOnTMEyRsFz+XeoaNxD61RzS4MY0Oc8/daIM7yZIEcVRxGjKAdrsqvs8BzHNa15DiRrU4cQ6IuDChyhGWWV36Jv6GebwWqul3u1g3qi18zmqVUEwTxnsgEeIWtT0Fqa7nuim0tc1w/8AcDg40w2d8gndBUcVo7VgC80mOJMADX6xk7BmFrh9RhSeWP7yZtPkzm0LkfXYrVDCkEOkNG0m05gwMyr2DwdMuMkmzjrASBqsc86rT7RsPagXFk+IwjXUzUa6o6XhrtdoBuJGqQSPd7pRPqsOE8kt9ONNdvuCi2rAU6uqf1YyvJgm0TAyaM95R8RWL3d5cdtyf9FdraA1Ksa5FMAkutkzWLrbSNUmy5vTmmXsqPpUep6t72l1i92qS21uqLbJPFLC6vCxaUXur/r94DKzS0hjKdIE1D1vuNu87bj3RxPIrjdI6QNd8usBZjbw0cJzO0nae6OgxPRiMRRp65cyuWgvjrNeWhzmmcyA5p4ghUKGj6Ao06lZ9UGo6oAGMpvA9WWSTruH3gsf5uHNJxt3tSfr+GWoUZlJkbO8W8E1UTt5j4hbh6P06evUqVXepApuY5jQX1PXa2oNRxAaRqum9tVQr6JotfD6j3Nc2m+kKdLWrVG1ATOqSGt1YIN5kWSXW4T2t/0/TT666jyswG0b/RUMRSB2DyWjpjAijWdT1iQ0NN2w6HNDgHN91wmCNhCqObxB4LphNTipR2YmqKYEi4EfW1EazeOwixUifrZ+Sk2nO36+uCYEPVDikjeqO/xHxKSLA6v0tH/eB/8App+b1x1ClMX5fJdz6U2g4+Db9VTg971x7sJcXHAhZvc1jsH2XuN4vzCTqZ1eqQfr7qEHOabGd8o7nh23VPd5oAvaK6V1qMNeC9m7NwB3HMdlxwC63B6Rw9a1N8OIJ1YLXWEnqxGW4nJcEWub7QDuI+KnSbeWEtOzMEdhGXcrU6JcUz0F9MjMSN4RaFWKbwDdzmicjYOK5jRXS2rTMV2ioAI2A5563vHZddBhtM4fEWDgw7A+KdznBnVJy2zZaKSZDTQ5xTrBwD9858xfxRGim6wJadxuPxD5d6L9nEiWkEDaDrDmJVd9FwzGRmQmIT6DhstsOYPYRYqL2WujUKh2OjhsNt23vTueDZ7SMvZt3xEeSAKTaU2VivExsCsMw3vNIcOFnDtb8RKAWyfrzTEY9Zp1if3u+abla0g4OpmDsU61KSTsAPlHxQSydk7d5USVtFp0mUNEvDS7XB1KjDTdHtCYIcBvBaD3KxicJQ1S1pdUqOI1DqOYG3k2mXE8s1IYRrQNYmb9UQXd590du/JSr4gg6jeqPeiTbO7sz2WHC6zeCnPOm1taWzrz+68md6URxFQCjTpucXOYah1AZHWLdWTcWvlOZyVrG1KTwJqluoxrdTUdGsxsGDMG+1U6eFc6pIFxyH3fC8I9c0KEGqesRrBkazyN4aMu0wp/jR0cW1Tb0rnV7oMwfR2KcX6waxkMqAajdU6z2Q0kg3vF0LSXSZrQWP13VKRaBJ6rtYAukiQCw23mM1z2kul73yykDRbvmahG7W93u5rHZUIss30uFmzparn7/wC2Wm61Ov0h0lpvbWuS8vqMpEggepqvpudssYYRGZ1lk6R0kHPr6tOmW1alRwe6mHPAe4xDjdtuV1mho4jsy5ZFGYwjKD2fJZ4XQ4WE7V/tfgpyZ0WC07SGJLnEmkTScLHWbUpU2tDg3PY5p3g8FltbQfh6VOpVNJ1N1QkCk58ioWZQYnqrPc1BLjlM8El0OHFpxbTVeOE1yvD1DMbdXSOHqMdQc91Om1tEUnlusZo+skvYD73rHm2VlDEV8O94irVpeqZTp0qoaTIYHa5c1h1mklxiDlYrEqPBtEfW4ofq9x+Ca6KC2bX50t7c19PQHJlzTukmVqus3WcAxjC9zQHVCxsF7gDmeN7BZxAOUKcnaB5FDqUweB5eK6sPDWHBQjsiXqQcD/rdEa7eAhAv7e2PAotNw2yO0QroQVtcfddzCSkKXEeCSVAdR6VnD7Qggn9VTk2jN+YXIMpat2ukbv8AVdd6VqZ+0JH/ACadspu/auRoOk3EcMjy2rOW5tHYstcDmI8FJtMC86zewmO8Z9qb1A2G/HLnsUnVHNG0dt+SQwlItd9QR3FQqU4Oc9v1CjOsZiey0cVNtPVy75+vNAURc60QIG8CR2BNTFtoHgjSDs7toUBTOY5H5oEWMLiKlJwc1xkGQQYP59i6LB9NiB+uYD/eZ1T+A9Unshcow3uI5R3HIo8BNNoGkzucDpzD1o6zWO+68hvJ2R5ytCpgXATcjmO5wXmppnZkduYT0sa9mRIG9hII5ZrRYnkhw8Hftw723AlpzI2cZGRTVMS4Zw4EEdYX/ELjmud0f0trs2tqCPfBD/xtMnvlatLpfTdapSc3eW6r77xOqrzIlpmnhadJwfLSCGE2fnG6QsypiQ3LqyAYnrQYjWdxnLcEeljcI+/rWg7n/qz2EOse4oGLr4Zri9zmONuqwio4na4wQ0E9qZICgxx9ls8TYDcBOasHR1JkvrPDScy50A7bDNx4BZON6WPdLaLRTAtJ6zxy6oPcVzmJZUJ1nTUO10lx75/JLMkPKdNpPpOWy3DiP+44Cf4W5Dvk9i5erWc5xLySTdxNyTvJNynp1J+W1EAnZ9eahtspJICGgiwBSbQjbHDL8kTVGwQU4HPmOSYEvUEXzHC/gjU3jtG8fJNTbb5ZclMhp2X4ZpiIvAORB7UE0QOCPANgZ4HPmgVSWnb5j8kCBPCrnsn64o7q3d4hQe6yQAnPO8jgbhLtHnCgKgKdzTsKYEi4beefjmptdxEIWuJuO/ajMqA2y80AQJ4HwSVkfVgkgR0vpT/4/tpU/N65h9MQbZZf6pkljLc3jsivWrEDP3gO5aeFOzYkkkUDqUQ1x1RFge85o1LPulJJDETq0hrC2wHxi25Vve74SSQAVonP6yQXe3q7N3ckkgCdAwGxtz2zfaj4mkGugADamSTEBhEomWAn6zTpJgVqjvL4q3Su1JJAAq9rjOydp6w/08kkkyA+HaHg6wBvu4TsVaraI2lMkmAOi6XOBRGtGsAkkmhBW2J7UZuQTpJoRBzRMIR2pJJiBVaI3bCs53tRs/IJJIATmA7EEugd6SSADYd0kA3snrCJjekkmgYYFJJJMR//2Q=="/>
          <p:cNvSpPr>
            <a:spLocks noChangeAspect="1" noChangeArrowheads="1"/>
          </p:cNvSpPr>
          <p:nvPr/>
        </p:nvSpPr>
        <p:spPr bwMode="auto">
          <a:xfrm>
            <a:off x="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://t2.gstatic.com/images?q=tbn:ANd9GcSOpMAIkAFNeDH6ILhG9n1D-nnipvtvTW4g7oG2q367EZpwcT4Tx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209800"/>
            <a:ext cx="2066925" cy="220980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8600" y="762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gos</a:t>
            </a:r>
            <a:r>
              <a:rPr lang="en-US" dirty="0" smtClean="0"/>
              <a:t> "goose" + </a:t>
            </a:r>
            <a:r>
              <a:rPr lang="en-US" dirty="0" err="1" smtClean="0"/>
              <a:t>sumer</a:t>
            </a:r>
            <a:r>
              <a:rPr lang="en-US" dirty="0" smtClean="0"/>
              <a:t> "summer" (cf. Swed. </a:t>
            </a:r>
            <a:r>
              <a:rPr lang="en-US" dirty="0" err="1" smtClean="0"/>
              <a:t>sommertrad</a:t>
            </a:r>
            <a:r>
              <a:rPr lang="en-US" dirty="0" smtClean="0"/>
              <a:t> "summer </a:t>
            </a:r>
            <a:r>
              <a:rPr lang="en-US" dirty="0" smtClean="0"/>
              <a:t>thread)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://cinematicpassions.files.wordpress.com/2009/04/2009_sherlock_holmes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6400"/>
            <a:ext cx="3505200" cy="251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81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Infer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91440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(</a:t>
            </a:r>
            <a:r>
              <a:rPr lang="en-US" b="1" dirty="0" smtClean="0"/>
              <a:t>verb</a:t>
            </a:r>
            <a:r>
              <a:rPr lang="en-US" dirty="0" smtClean="0"/>
              <a:t>) to find out by reasoning; to arrive at a conclusion on the basis of thought; to hint, suggest, imply 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Synonyms</a:t>
            </a:r>
            <a:r>
              <a:rPr lang="en-US" dirty="0" smtClean="0"/>
              <a:t>: gather, deduce, presume, guess, speculate</a:t>
            </a:r>
          </a:p>
        </p:txBody>
      </p:sp>
      <p:pic>
        <p:nvPicPr>
          <p:cNvPr id="9221" name="Picture 5" descr="http://www.imaginaire.ca/Images2/Holmes-Image-Lo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1000"/>
            <a:ext cx="2446638" cy="3657600"/>
          </a:xfrm>
          <a:prstGeom prst="rect">
            <a:avLst/>
          </a:prstGeom>
          <a:noFill/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114800" y="228600"/>
            <a:ext cx="2743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Because of the size of the footprints, Sherlock Holmes could only infer that the culprit was a man.</a:t>
            </a:r>
            <a:endParaRPr lang="en-US" dirty="0"/>
          </a:p>
        </p:txBody>
      </p:sp>
      <p:pic>
        <p:nvPicPr>
          <p:cNvPr id="9223" name="Picture 7" descr="http://blog.designpublic.com/wp-content/uploads/2009/07/break-up-so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2768600" cy="2225955"/>
          </a:xfrm>
          <a:prstGeom prst="rect">
            <a:avLst/>
          </a:prstGeom>
          <a:noFill/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04800" y="3124200"/>
            <a:ext cx="274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Are you inferring that I made you angry on purpose?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52600" y="1524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in- "in</a:t>
            </a:r>
            <a:r>
              <a:rPr lang="en-US" dirty="0" smtClean="0"/>
              <a:t>"+ </a:t>
            </a:r>
            <a:r>
              <a:rPr lang="en-US" dirty="0" err="1" smtClean="0"/>
              <a:t>ferre</a:t>
            </a:r>
            <a:r>
              <a:rPr lang="en-US" dirty="0" smtClean="0"/>
              <a:t> "carry, bear,"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Inscrutable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24400"/>
            <a:ext cx="91440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(</a:t>
            </a:r>
            <a:r>
              <a:rPr lang="en-US" b="1" smtClean="0"/>
              <a:t>adjective</a:t>
            </a:r>
            <a:r>
              <a:rPr lang="en-US" smtClean="0"/>
              <a:t>) incapable of being understood; impossible to see through physically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Synonyms</a:t>
            </a:r>
            <a:r>
              <a:rPr lang="en-US" sz="2800" smtClean="0"/>
              <a:t>: impenetrable, incomprehensible, enigmatic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Antonyms</a:t>
            </a:r>
            <a:r>
              <a:rPr lang="en-US" sz="2800" smtClean="0"/>
              <a:t>: comprehensible, intelligible, penetrable</a:t>
            </a:r>
          </a:p>
        </p:txBody>
      </p:sp>
      <p:pic>
        <p:nvPicPr>
          <p:cNvPr id="10247" name="Picture 7" descr="http://www.geocities.com/joflo723/brick_fin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850" y="304800"/>
            <a:ext cx="3257550" cy="2743200"/>
          </a:xfrm>
          <a:prstGeom prst="rect">
            <a:avLst/>
          </a:prstGeom>
          <a:noFill/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791200" y="3048000"/>
            <a:ext cx="2743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The brick wall was not entirely inscrutable; they found a crack near the bottom that they could see through. </a:t>
            </a:r>
            <a:endParaRPr lang="en-US" dirty="0"/>
          </a:p>
        </p:txBody>
      </p:sp>
      <p:pic>
        <p:nvPicPr>
          <p:cNvPr id="10249" name="Picture 9" descr="http://www.deceth.com/wp-content/uploads/2008/09/britney-spears-shaves-her-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2184400" cy="3276600"/>
          </a:xfrm>
          <a:prstGeom prst="rect">
            <a:avLst/>
          </a:prstGeom>
          <a:noFill/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438400" y="14478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Britney’s actions were completely inscrutable.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7620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in- "not, opposite of" </a:t>
            </a:r>
            <a:r>
              <a:rPr lang="en-US" dirty="0" smtClean="0"/>
              <a:t>+ </a:t>
            </a:r>
            <a:r>
              <a:rPr lang="en-US" dirty="0" err="1" smtClean="0"/>
              <a:t>scrutari</a:t>
            </a:r>
            <a:r>
              <a:rPr lang="en-US" dirty="0" smtClean="0"/>
              <a:t> </a:t>
            </a:r>
            <a:r>
              <a:rPr lang="en-US" dirty="0" smtClean="0"/>
              <a:t>"</a:t>
            </a:r>
            <a:r>
              <a:rPr lang="en-US" dirty="0" smtClean="0"/>
              <a:t>examine"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1147</Words>
  <Application>Microsoft Office PowerPoint</Application>
  <PresentationFormat>On-screen Show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Affable</vt:lpstr>
      <vt:lpstr>Aggrandize</vt:lpstr>
      <vt:lpstr>Amorphous </vt:lpstr>
      <vt:lpstr>Aura</vt:lpstr>
      <vt:lpstr>Contraband</vt:lpstr>
      <vt:lpstr>Erudite</vt:lpstr>
      <vt:lpstr>Gossamer</vt:lpstr>
      <vt:lpstr>Infer</vt:lpstr>
      <vt:lpstr>Inscrutable</vt:lpstr>
      <vt:lpstr>Insular</vt:lpstr>
      <vt:lpstr>Slide 11</vt:lpstr>
      <vt:lpstr>Propensity</vt:lpstr>
      <vt:lpstr>Querulous</vt:lpstr>
      <vt:lpstr>Remonstrate</vt:lpstr>
      <vt:lpstr>Repudiate</vt:lpstr>
      <vt:lpstr>Resilient</vt:lpstr>
      <vt:lpstr>Reverberate</vt:lpstr>
      <vt:lpstr>Scurrilous</vt:lpstr>
      <vt:lpstr>Sedulous </vt:lpstr>
      <vt:lpstr>Sleazy</vt:lpstr>
    </vt:vector>
  </TitlesOfParts>
  <Company> Governors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animosity</dc:title>
  <dc:creator>Jason </dc:creator>
  <cp:lastModifiedBy>image</cp:lastModifiedBy>
  <cp:revision>117</cp:revision>
  <dcterms:created xsi:type="dcterms:W3CDTF">2009-01-16T01:42:30Z</dcterms:created>
  <dcterms:modified xsi:type="dcterms:W3CDTF">2012-10-03T19:36:38Z</dcterms:modified>
</cp:coreProperties>
</file>